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75" r:id="rId3"/>
    <p:sldId id="257" r:id="rId4"/>
    <p:sldId id="290" r:id="rId5"/>
    <p:sldId id="259" r:id="rId6"/>
    <p:sldId id="276" r:id="rId7"/>
    <p:sldId id="286" r:id="rId8"/>
    <p:sldId id="261" r:id="rId9"/>
    <p:sldId id="291" r:id="rId10"/>
    <p:sldId id="258" r:id="rId11"/>
    <p:sldId id="287" r:id="rId12"/>
    <p:sldId id="289" r:id="rId13"/>
    <p:sldId id="277" r:id="rId14"/>
    <p:sldId id="278" r:id="rId15"/>
    <p:sldId id="292" r:id="rId16"/>
    <p:sldId id="280" r:id="rId17"/>
    <p:sldId id="283" r:id="rId18"/>
    <p:sldId id="285" r:id="rId19"/>
    <p:sldId id="293" r:id="rId20"/>
    <p:sldId id="296" r:id="rId21"/>
    <p:sldId id="297" r:id="rId22"/>
    <p:sldId id="282" r:id="rId23"/>
    <p:sldId id="294" r:id="rId24"/>
    <p:sldId id="284" r:id="rId25"/>
    <p:sldId id="266" r:id="rId26"/>
    <p:sldId id="279" r:id="rId27"/>
    <p:sldId id="298" r:id="rId28"/>
    <p:sldId id="295" r:id="rId29"/>
    <p:sldId id="288" r:id="rId30"/>
    <p:sldId id="260" r:id="rId31"/>
    <p:sldId id="262" r:id="rId32"/>
    <p:sldId id="263" r:id="rId33"/>
    <p:sldId id="264" r:id="rId34"/>
    <p:sldId id="265" r:id="rId35"/>
    <p:sldId id="267" r:id="rId36"/>
    <p:sldId id="274" r:id="rId37"/>
  </p:sldIdLst>
  <p:sldSz cx="9144000" cy="5143500" type="screen16x9"/>
  <p:notesSz cx="6858000" cy="9144000"/>
  <p:embeddedFontLst>
    <p:embeddedFont>
      <p:font typeface="Oswald" pitchFamily="2" charset="77"/>
      <p:regular r:id="rId39"/>
      <p:bold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04"/>
    <p:restoredTop sz="79561"/>
  </p:normalViewPr>
  <p:slideViewPr>
    <p:cSldViewPr snapToGrid="0">
      <p:cViewPr>
        <p:scale>
          <a:sx n="152" d="100"/>
          <a:sy n="152" d="100"/>
        </p:scale>
        <p:origin x="40" y="-392"/>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9a23ad0d3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9a23ad0d3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9a23ad0d3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9a23ad0d3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59bed06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59bed06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b9d7749dc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b9d7749dc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9a23ad0d3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b9a23ad0d3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b59bed06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b59bed06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b9a23ad0d3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b9a23ad0d3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vllt ein paar Grafiken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tiff"/><Relationship Id="rId7" Type="http://schemas.openxmlformats.org/officeDocument/2006/relationships/customXml" Target="../ink/ink2.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customXml" Target="../ink/ink1.xml"/><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customXml" Target="../ink/ink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hyperlink" Target="https://opensource.facebook.com/projects" TargetMode="External"/><Relationship Id="rId7" Type="http://schemas.openxmlformats.org/officeDocument/2006/relationships/hyperlink" Target="https://www.cbinsights.com/research/report/future-open-source/"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hyperlink" Target="https://www.statista.com/statistics/270805/projected-revenue-of-open-source-software-since-2008/" TargetMode="External"/><Relationship Id="rId5" Type="http://schemas.openxmlformats.org/officeDocument/2006/relationships/hyperlink" Target="https://engineering.fb.com/2020/01/13/open-source/open-source-2019/" TargetMode="External"/><Relationship Id="rId4" Type="http://schemas.openxmlformats.org/officeDocument/2006/relationships/hyperlink" Target="https://en.wikipedia.org/wiki/PyTorch"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045200" cy="234779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Toke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latin typeface="Oswald"/>
                  <a:ea typeface="Oswald"/>
                  <a:cs typeface="Oswald"/>
                  <a:sym typeface="Oswald"/>
                </a:rPr>
                <a:t>Welche  </a:t>
              </a:r>
              <a:r>
                <a:rPr lang="de" sz="1800" dirty="0" err="1">
                  <a:solidFill>
                    <a:schemeClr val="dk1"/>
                  </a:solidFill>
                  <a:latin typeface="Oswald"/>
                  <a:ea typeface="Oswald"/>
                  <a:cs typeface="Oswald"/>
                  <a:sym typeface="Oswald"/>
                </a:rPr>
                <a:t>Fullfillment</a:t>
              </a:r>
              <a:r>
                <a:rPr lang="de" sz="1800" dirty="0">
                  <a:solidFill>
                    <a:schemeClr val="dk1"/>
                  </a:solidFill>
                  <a:latin typeface="Oswald"/>
                  <a:ea typeface="Oswald"/>
                  <a:cs typeface="Oswald"/>
                  <a:sym typeface="Oswald"/>
                </a:rPr>
                <a:t> </a:t>
              </a:r>
              <a:r>
                <a:rPr lang="de" sz="1800" dirty="0" err="1">
                  <a:solidFill>
                    <a:schemeClr val="dk1"/>
                  </a:solidFill>
                  <a:latin typeface="Oswald"/>
                  <a:ea typeface="Oswald"/>
                  <a:cs typeface="Oswald"/>
                  <a:sym typeface="Oswald"/>
                </a:rPr>
                <a:t>Strateie</a:t>
              </a:r>
              <a:r>
                <a:rPr lang="de" sz="1800" dirty="0">
                  <a:solidFill>
                    <a:schemeClr val="dk1"/>
                  </a:solidFill>
                  <a:latin typeface="Oswald"/>
                  <a:ea typeface="Oswald"/>
                  <a:cs typeface="Oswald"/>
                  <a:sym typeface="Oswald"/>
                </a:rPr>
                <a:t> ist am umsatzstärken?</a:t>
              </a:r>
              <a:endParaRPr sz="1800" dirty="0">
                <a:solidFill>
                  <a:schemeClr val="dk1"/>
                </a:solidFill>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1215583686"/>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31A401DE-E2F0-3245-B647-08613B24241B}"/>
              </a:ext>
            </a:extLst>
          </p:cNvPr>
          <p:cNvPicPr>
            <a:picLocks noChangeAspect="1"/>
          </p:cNvPicPr>
          <p:nvPr/>
        </p:nvPicPr>
        <p:blipFill>
          <a:blip r:embed="rId3"/>
          <a:stretch>
            <a:fillRect/>
          </a:stretch>
        </p:blipFill>
        <p:spPr>
          <a:xfrm>
            <a:off x="334250" y="1093250"/>
            <a:ext cx="6110688" cy="3773350"/>
          </a:xfrm>
          <a:prstGeom prst="rect">
            <a:avLst/>
          </a:prstGeom>
        </p:spPr>
      </p:pic>
      <p:sp>
        <p:nvSpPr>
          <p:cNvPr id="14" name="Rechteck 13">
            <a:extLst>
              <a:ext uri="{FF2B5EF4-FFF2-40B4-BE49-F238E27FC236}">
                <a16:creationId xmlns:a16="http://schemas.microsoft.com/office/drawing/2014/main" id="{297C1C46-CCEC-884E-8780-3008EA116FD8}"/>
              </a:ext>
            </a:extLst>
          </p:cNvPr>
          <p:cNvSpPr/>
          <p:nvPr/>
        </p:nvSpPr>
        <p:spPr>
          <a:xfrm>
            <a:off x="5023029" y="4866600"/>
            <a:ext cx="4209807" cy="246221"/>
          </a:xfrm>
          <a:prstGeom prst="rect">
            <a:avLst/>
          </a:prstGeom>
        </p:spPr>
        <p:txBody>
          <a:bodyPr wrap="none">
            <a:spAutoFit/>
          </a:bodyPr>
          <a:lstStyle/>
          <a:p>
            <a:pPr marL="139700">
              <a:buSzPts val="1400"/>
              <a:defRPr/>
            </a:pPr>
            <a:r>
              <a:rPr lang="de-DE" sz="1000" dirty="0">
                <a:highlight>
                  <a:srgbClr val="FFFF00"/>
                </a:highlight>
              </a:rPr>
              <a:t>#TODO: Alle Länder raus, da wir nur Deutschland betrachten wollen.</a:t>
            </a:r>
          </a:p>
        </p:txBody>
      </p:sp>
    </p:spTree>
    <p:extLst>
      <p:ext uri="{BB962C8B-B14F-4D97-AF65-F5344CB8AC3E}">
        <p14:creationId xmlns:p14="http://schemas.microsoft.com/office/powerpoint/2010/main" val="1655363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8478" y="1617643"/>
            <a:ext cx="7015452" cy="954107"/>
          </a:xfrm>
          <a:prstGeom prst="rect">
            <a:avLst/>
          </a:prstGeom>
        </p:spPr>
        <p:txBody>
          <a:bodyPr wrap="square">
            <a:spAutoFit/>
          </a:bodyPr>
          <a:lstStyle/>
          <a:p>
            <a:pPr lvl="1"/>
            <a:r>
              <a:rPr lang="de-DE" dirty="0" err="1"/>
              <a:t>Instafreight</a:t>
            </a:r>
            <a:r>
              <a:rPr lang="de-DE" dirty="0"/>
              <a:t> Forecast aus Margin CSV Datei hier abbilden von 2018-2020</a:t>
            </a:r>
          </a:p>
          <a:p>
            <a:pPr lvl="1"/>
            <a:endParaRPr lang="de-DE" dirty="0"/>
          </a:p>
          <a:p>
            <a:pPr lvl="1"/>
            <a:endParaRPr lang="de-DE" dirty="0"/>
          </a:p>
          <a:p>
            <a:pPr lvl="1"/>
            <a:endParaRPr lang="de-DE" dirty="0"/>
          </a:p>
        </p:txBody>
      </p:sp>
    </p:spTree>
    <p:extLst>
      <p:ext uri="{BB962C8B-B14F-4D97-AF65-F5344CB8AC3E}">
        <p14:creationId xmlns:p14="http://schemas.microsoft.com/office/powerpoint/2010/main" val="96738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B59985E3-6448-154C-B3B8-598D2EB11906}"/>
              </a:ext>
            </a:extLst>
          </p:cNvPr>
          <p:cNvPicPr>
            <a:picLocks noChangeAspect="1"/>
          </p:cNvPicPr>
          <p:nvPr/>
        </p:nvPicPr>
        <p:blipFill>
          <a:blip r:embed="rId3"/>
          <a:stretch>
            <a:fillRect/>
          </a:stretch>
        </p:blipFill>
        <p:spPr>
          <a:xfrm>
            <a:off x="334250" y="1016288"/>
            <a:ext cx="5917463" cy="3650383"/>
          </a:xfrm>
          <a:prstGeom prst="rect">
            <a:avLst/>
          </a:prstGeom>
        </p:spPr>
      </p:pic>
      <p:sp>
        <p:nvSpPr>
          <p:cNvPr id="13" name="Rechteck 12">
            <a:extLst>
              <a:ext uri="{FF2B5EF4-FFF2-40B4-BE49-F238E27FC236}">
                <a16:creationId xmlns:a16="http://schemas.microsoft.com/office/drawing/2014/main" id="{83E13359-9498-2043-8400-6FF9645EF90E}"/>
              </a:ext>
            </a:extLst>
          </p:cNvPr>
          <p:cNvSpPr/>
          <p:nvPr/>
        </p:nvSpPr>
        <p:spPr>
          <a:xfrm>
            <a:off x="4994500" y="4261211"/>
            <a:ext cx="4447051" cy="707886"/>
          </a:xfrm>
          <a:prstGeom prst="rect">
            <a:avLst/>
          </a:prstGeom>
        </p:spPr>
        <p:txBody>
          <a:bodyPr wrap="none">
            <a:spAutoFit/>
          </a:bodyPr>
          <a:lstStyle/>
          <a:p>
            <a:pPr marL="139700">
              <a:buSzPts val="1400"/>
              <a:defRPr/>
            </a:pPr>
            <a:endParaRPr lang="de-DE" sz="1000" dirty="0">
              <a:highlight>
                <a:srgbClr val="FFFF00"/>
              </a:highlight>
            </a:endParaRPr>
          </a:p>
          <a:p>
            <a:pPr marL="139700">
              <a:buSzPts val="1400"/>
              <a:defRPr/>
            </a:pPr>
            <a:r>
              <a:rPr lang="de-DE" sz="1000" dirty="0">
                <a:highlight>
                  <a:srgbClr val="FFFF00"/>
                </a:highlight>
              </a:rPr>
              <a:t>#TODO: Titel fehlt (Deutschland Marge in Jahre in Titel miteinbeziehen)</a:t>
            </a:r>
          </a:p>
          <a:p>
            <a:pPr marL="139700">
              <a:buSzPts val="1400"/>
              <a:defRPr/>
            </a:pPr>
            <a:r>
              <a:rPr lang="de-DE" sz="1000" dirty="0">
                <a:highlight>
                  <a:srgbClr val="FFFF00"/>
                </a:highlight>
              </a:rPr>
              <a:t># Y-Achse: Durchschnitt Beschriftung fehlt</a:t>
            </a:r>
          </a:p>
          <a:p>
            <a:pPr marL="139700">
              <a:buSzPts val="1400"/>
              <a:defRPr/>
            </a:pPr>
            <a:r>
              <a:rPr lang="de-DE" sz="1000" dirty="0">
                <a:highlight>
                  <a:srgbClr val="FFFF00"/>
                </a:highlight>
              </a:rPr>
              <a:t># Nach Deutschland filtern</a:t>
            </a:r>
          </a:p>
        </p:txBody>
      </p:sp>
      <p:sp>
        <p:nvSpPr>
          <p:cNvPr id="2" name="Textfeld 1">
            <a:extLst>
              <a:ext uri="{FF2B5EF4-FFF2-40B4-BE49-F238E27FC236}">
                <a16:creationId xmlns:a16="http://schemas.microsoft.com/office/drawing/2014/main" id="{CF2A8962-6C28-384E-9AA5-D79B2A460693}"/>
              </a:ext>
            </a:extLst>
          </p:cNvPr>
          <p:cNvSpPr txBox="1"/>
          <p:nvPr/>
        </p:nvSpPr>
        <p:spPr>
          <a:xfrm>
            <a:off x="6481482" y="1326776"/>
            <a:ext cx="2070847" cy="307777"/>
          </a:xfrm>
          <a:prstGeom prst="rect">
            <a:avLst/>
          </a:prstGeom>
          <a:noFill/>
        </p:spPr>
        <p:txBody>
          <a:bodyPr wrap="square" rtlCol="0">
            <a:spAutoFit/>
          </a:bodyPr>
          <a:lstStyle/>
          <a:p>
            <a:pPr marL="285750" indent="-285750">
              <a:buFont typeface="Arial" panose="020B0604020202020204" pitchFamily="34" charset="0"/>
              <a:buChar char="•"/>
            </a:pPr>
            <a:r>
              <a:rPr lang="de-DE" dirty="0"/>
              <a:t>…..</a:t>
            </a:r>
          </a:p>
        </p:txBody>
      </p:sp>
    </p:spTree>
    <p:extLst>
      <p:ext uri="{BB962C8B-B14F-4D97-AF65-F5344CB8AC3E}">
        <p14:creationId xmlns:p14="http://schemas.microsoft.com/office/powerpoint/2010/main" val="2887576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3"/>
            <a:ext cx="4744837" cy="2927010"/>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pic>
        <p:nvPicPr>
          <p:cNvPr id="6" name="Grafik 5">
            <a:extLst>
              <a:ext uri="{FF2B5EF4-FFF2-40B4-BE49-F238E27FC236}">
                <a16:creationId xmlns:a16="http://schemas.microsoft.com/office/drawing/2014/main" id="{F0BA02D2-53B6-1F4C-9B83-D8225C0EB7B9}"/>
              </a:ext>
            </a:extLst>
          </p:cNvPr>
          <p:cNvPicPr>
            <a:picLocks noChangeAspect="1"/>
          </p:cNvPicPr>
          <p:nvPr/>
        </p:nvPicPr>
        <p:blipFill>
          <a:blip r:embed="rId4"/>
          <a:stretch>
            <a:fillRect/>
          </a:stretch>
        </p:blipFill>
        <p:spPr>
          <a:xfrm>
            <a:off x="4422334" y="1147293"/>
            <a:ext cx="4460917" cy="2751864"/>
          </a:xfrm>
          <a:prstGeom prst="rect">
            <a:avLst/>
          </a:prstGeom>
        </p:spPr>
      </p:pic>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sp>
        <p:nvSpPr>
          <p:cNvPr id="22" name="Rechteck 21">
            <a:extLst>
              <a:ext uri="{FF2B5EF4-FFF2-40B4-BE49-F238E27FC236}">
                <a16:creationId xmlns:a16="http://schemas.microsoft.com/office/drawing/2014/main" id="{5EFD850F-0AF5-254E-B1F1-7DEF736E533F}"/>
              </a:ext>
            </a:extLst>
          </p:cNvPr>
          <p:cNvSpPr/>
          <p:nvPr/>
        </p:nvSpPr>
        <p:spPr>
          <a:xfrm>
            <a:off x="5423876" y="4590468"/>
            <a:ext cx="3567002" cy="553998"/>
          </a:xfrm>
          <a:prstGeom prst="rect">
            <a:avLst/>
          </a:prstGeom>
        </p:spPr>
        <p:txBody>
          <a:bodyPr wrap="none">
            <a:spAutoFit/>
          </a:bodyPr>
          <a:lstStyle/>
          <a:p>
            <a:pPr marL="139700">
              <a:buSzPts val="1400"/>
              <a:defRPr/>
            </a:pPr>
            <a:r>
              <a:rPr lang="de-DE" sz="1000" dirty="0">
                <a:highlight>
                  <a:srgbClr val="FFFF00"/>
                </a:highlight>
              </a:rPr>
              <a:t>#Frage: Was ist der Unterschied zu der vorherigen Folie?</a:t>
            </a:r>
          </a:p>
          <a:p>
            <a:pPr marL="139700">
              <a:buSzPts val="1400"/>
              <a:defRPr/>
            </a:pPr>
            <a:r>
              <a:rPr lang="de-DE" sz="1000" dirty="0">
                <a:highlight>
                  <a:srgbClr val="FFFF00"/>
                </a:highlight>
              </a:rPr>
              <a:t>#TODO: Titel fehlt</a:t>
            </a:r>
          </a:p>
          <a:p>
            <a:pPr marL="139700">
              <a:buSzPts val="1400"/>
              <a:defRPr/>
            </a:pPr>
            <a:r>
              <a:rPr lang="de-DE" sz="1000" dirty="0">
                <a:highlight>
                  <a:srgbClr val="FFFF00"/>
                </a:highlight>
              </a:rPr>
              <a:t># Nach Deutschland filtern</a:t>
            </a:r>
          </a:p>
        </p:txBody>
      </p:sp>
    </p:spTree>
    <p:extLst>
      <p:ext uri="{BB962C8B-B14F-4D97-AF65-F5344CB8AC3E}">
        <p14:creationId xmlns:p14="http://schemas.microsoft.com/office/powerpoint/2010/main" val="3321633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a:t>
            </a:r>
          </a:p>
          <a:p>
            <a:pPr marL="285750" indent="-285750">
              <a:buFontTx/>
              <a:buChar char="-"/>
            </a:pPr>
            <a:r>
              <a:rPr lang="de-DE" dirty="0">
                <a:highlight>
                  <a:srgbClr val="FFFF00"/>
                </a:highlight>
              </a:rPr>
              <a:t>LKW Maut Fahrleistungsindex</a:t>
            </a:r>
          </a:p>
          <a:p>
            <a:pPr marL="285750" indent="-285750">
              <a:buFontTx/>
              <a:buChar char="-"/>
            </a:pPr>
            <a:r>
              <a:rPr lang="de-DE" dirty="0">
                <a:highlight>
                  <a:srgbClr val="FFFF00"/>
                </a:highlight>
              </a:rPr>
              <a:t>Wieviel Deutschland mit anderen Ländern handelt (Import &amp; Export)</a:t>
            </a: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a:t>
            </a:r>
            <a:r>
              <a:rPr lang="de-DE">
                <a:sym typeface="Wingdings" pitchFamily="2" charset="2"/>
              </a:rPr>
              <a:t>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0983"/>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29" name="Rechteck 28">
            <a:extLst>
              <a:ext uri="{FF2B5EF4-FFF2-40B4-BE49-F238E27FC236}">
                <a16:creationId xmlns:a16="http://schemas.microsoft.com/office/drawing/2014/main" id="{2202CAE6-A801-704D-AC4B-71FB88E80D5E}"/>
              </a:ext>
            </a:extLst>
          </p:cNvPr>
          <p:cNvSpPr/>
          <p:nvPr/>
        </p:nvSpPr>
        <p:spPr>
          <a:xfrm>
            <a:off x="4820767" y="1376948"/>
            <a:ext cx="1964505" cy="1838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C5D7B38A-A3D1-5149-B970-EE8F1E6CFD9E}"/>
              </a:ext>
            </a:extLst>
          </p:cNvPr>
          <p:cNvSpPr txBox="1"/>
          <p:nvPr/>
        </p:nvSpPr>
        <p:spPr>
          <a:xfrm>
            <a:off x="2607394" y="3310983"/>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0983"/>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833735" y="3316287"/>
            <a:ext cx="2015687" cy="1292662"/>
          </a:xfrm>
          <a:prstGeom prst="rect">
            <a:avLst/>
          </a:prstGeom>
          <a:noFill/>
        </p:spPr>
        <p:txBody>
          <a:bodyPr wrap="square" rtlCol="0">
            <a:spAutoFit/>
          </a:bodyPr>
          <a:lstStyle/>
          <a:p>
            <a:r>
              <a:rPr lang="de-DE" b="1" dirty="0" err="1"/>
              <a:t>Toke</a:t>
            </a:r>
            <a:endParaRPr lang="de-DE" b="1" dirty="0"/>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4161081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001656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17443" y="1792941"/>
            <a:ext cx="4572000" cy="307777"/>
          </a:xfrm>
          <a:prstGeom prst="rect">
            <a:avLst/>
          </a:prstGeom>
        </p:spPr>
        <p:txBody>
          <a:bodyPr>
            <a:spAutoFit/>
          </a:bodyPr>
          <a:lstStyle/>
          <a:p>
            <a:pPr lvl="1"/>
            <a:r>
              <a:rPr lang="de-DE" dirty="0"/>
              <a:t>….</a:t>
            </a:r>
          </a:p>
        </p:txBody>
      </p:sp>
    </p:spTree>
    <p:extLst>
      <p:ext uri="{BB962C8B-B14F-4D97-AF65-F5344CB8AC3E}">
        <p14:creationId xmlns:p14="http://schemas.microsoft.com/office/powerpoint/2010/main" val="4077588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Benno Feedback</a:t>
            </a:r>
            <a:br>
              <a:rPr lang="de" dirty="0">
                <a:latin typeface="Oswald"/>
                <a:ea typeface="Oswald"/>
                <a:cs typeface="Oswald"/>
                <a:sym typeface="Oswald"/>
              </a:rPr>
            </a:br>
            <a:r>
              <a:rPr lang="de" sz="1800" dirty="0">
                <a:latin typeface="Oswald"/>
                <a:ea typeface="Oswald"/>
                <a:cs typeface="Oswald"/>
                <a:sym typeface="Oswald"/>
              </a:rPr>
              <a:t>..</a:t>
            </a:r>
            <a:endParaRPr sz="18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694542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3" name="Google Shape;101;p14">
            <a:extLst>
              <a:ext uri="{FF2B5EF4-FFF2-40B4-BE49-F238E27FC236}">
                <a16:creationId xmlns:a16="http://schemas.microsoft.com/office/drawing/2014/main" id="{1E7408D3-BE9E-3143-B19B-708AE4B7D252}"/>
              </a:ext>
            </a:extLst>
          </p:cNvPr>
          <p:cNvPicPr preferRelativeResize="0"/>
          <p:nvPr/>
        </p:nvPicPr>
        <p:blipFill>
          <a:blip r:embed="rId5">
            <a:alphaModFix/>
          </a:blip>
          <a:stretch>
            <a:fillRect/>
          </a:stretch>
        </p:blipFill>
        <p:spPr>
          <a:xfrm>
            <a:off x="6054007" y="3614842"/>
            <a:ext cx="636139" cy="654317"/>
          </a:xfrm>
          <a:prstGeom prst="rect">
            <a:avLst/>
          </a:prstGeom>
          <a:noFill/>
          <a:ln>
            <a:noFill/>
          </a:ln>
          <a:effectLst>
            <a:outerShdw blurRad="57150" dist="19050" algn="bl" rotWithShape="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Concept Model</a:t>
            </a:r>
            <a:endParaRPr>
              <a:latin typeface="Oswald"/>
              <a:ea typeface="Oswald"/>
              <a:cs typeface="Oswald"/>
              <a:sym typeface="Oswald"/>
            </a:endParaRPr>
          </a:p>
        </p:txBody>
      </p:sp>
      <p:sp>
        <p:nvSpPr>
          <p:cNvPr id="151" name="Google Shape;151;p17"/>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52" name="Google Shape;152;p17"/>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153" name="Google Shape;153;p17"/>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154" name="Google Shape;154;p17"/>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155" name="Google Shape;155;p17"/>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156" name="Google Shape;156;p17"/>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157" name="Google Shape;157;p17"/>
          <p:cNvSpPr/>
          <p:nvPr/>
        </p:nvSpPr>
        <p:spPr>
          <a:xfrm>
            <a:off x="425753" y="2310283"/>
            <a:ext cx="1654380" cy="954533"/>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Commercial Objectives</a:t>
            </a:r>
            <a:endParaRPr sz="1900">
              <a:solidFill>
                <a:srgbClr val="FFFFFF"/>
              </a:solidFill>
              <a:latin typeface="Oswald"/>
              <a:ea typeface="Oswald"/>
              <a:cs typeface="Oswald"/>
              <a:sym typeface="Oswald"/>
            </a:endParaRPr>
          </a:p>
        </p:txBody>
      </p:sp>
      <p:sp>
        <p:nvSpPr>
          <p:cNvPr id="158" name="Google Shape;158;p17"/>
          <p:cNvSpPr/>
          <p:nvPr/>
        </p:nvSpPr>
        <p:spPr>
          <a:xfrm>
            <a:off x="3675800" y="702931"/>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C1 Software Quality</a:t>
            </a:r>
            <a:endParaRPr sz="1900">
              <a:solidFill>
                <a:srgbClr val="FFFFFF"/>
              </a:solidFill>
              <a:latin typeface="Oswald"/>
              <a:ea typeface="Oswald"/>
              <a:cs typeface="Oswald"/>
              <a:sym typeface="Oswald"/>
            </a:endParaRPr>
          </a:p>
        </p:txBody>
      </p:sp>
      <p:grpSp>
        <p:nvGrpSpPr>
          <p:cNvPr id="159" name="Google Shape;159;p17"/>
          <p:cNvGrpSpPr/>
          <p:nvPr/>
        </p:nvGrpSpPr>
        <p:grpSpPr>
          <a:xfrm>
            <a:off x="7172200" y="1987806"/>
            <a:ext cx="1792200" cy="1455481"/>
            <a:chOff x="6740813" y="1744125"/>
            <a:chExt cx="1792200" cy="1728600"/>
          </a:xfrm>
        </p:grpSpPr>
        <p:sp>
          <p:nvSpPr>
            <p:cNvPr id="160" name="Google Shape;160;p17"/>
            <p:cNvSpPr/>
            <p:nvPr/>
          </p:nvSpPr>
          <p:spPr>
            <a:xfrm>
              <a:off x="6740813" y="1744125"/>
              <a:ext cx="1792200" cy="1728600"/>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Result: </a:t>
              </a:r>
              <a:endParaRPr sz="1900">
                <a:solidFill>
                  <a:srgbClr val="FFFFFF"/>
                </a:solidFill>
                <a:latin typeface="Oswald"/>
                <a:ea typeface="Oswald"/>
                <a:cs typeface="Oswald"/>
                <a:sym typeface="Oswald"/>
              </a:endParaRPr>
            </a:p>
            <a:p>
              <a:pPr marL="0" lvl="0" indent="0" algn="l" rtl="0">
                <a:spcBef>
                  <a:spcPts val="0"/>
                </a:spcBef>
                <a:spcAft>
                  <a:spcPts val="0"/>
                </a:spcAft>
                <a:buNone/>
              </a:pPr>
              <a:r>
                <a:rPr lang="de" sz="1900">
                  <a:solidFill>
                    <a:srgbClr val="FFFFFF"/>
                  </a:solidFill>
                  <a:latin typeface="Oswald"/>
                  <a:ea typeface="Oswald"/>
                  <a:cs typeface="Oswald"/>
                  <a:sym typeface="Oswald"/>
                </a:rPr>
                <a:t>Answers to the research questions</a:t>
              </a:r>
              <a:endParaRPr sz="1900">
                <a:solidFill>
                  <a:srgbClr val="FFFFFF"/>
                </a:solidFill>
                <a:latin typeface="Oswald"/>
                <a:ea typeface="Oswald"/>
                <a:cs typeface="Oswald"/>
                <a:sym typeface="Oswald"/>
              </a:endParaRPr>
            </a:p>
          </p:txBody>
        </p:sp>
        <p:pic>
          <p:nvPicPr>
            <p:cNvPr id="161" name="Google Shape;161;p17"/>
            <p:cNvPicPr preferRelativeResize="0"/>
            <p:nvPr/>
          </p:nvPicPr>
          <p:blipFill>
            <a:blip r:embed="rId3">
              <a:alphaModFix/>
            </a:blip>
            <a:stretch>
              <a:fillRect/>
            </a:stretch>
          </p:blipFill>
          <p:spPr>
            <a:xfrm>
              <a:off x="7867438" y="2661324"/>
              <a:ext cx="533500" cy="582156"/>
            </a:xfrm>
            <a:prstGeom prst="rect">
              <a:avLst/>
            </a:prstGeom>
            <a:noFill/>
            <a:ln>
              <a:noFill/>
            </a:ln>
            <a:effectLst>
              <a:outerShdw blurRad="57150" dist="19050" algn="bl" rotWithShape="0">
                <a:srgbClr val="000000">
                  <a:alpha val="50000"/>
                </a:srgbClr>
              </a:outerShdw>
            </a:effectLst>
          </p:spPr>
        </p:pic>
      </p:grpSp>
      <p:sp>
        <p:nvSpPr>
          <p:cNvPr id="162" name="Google Shape;162;p17"/>
          <p:cNvSpPr/>
          <p:nvPr/>
        </p:nvSpPr>
        <p:spPr>
          <a:xfrm>
            <a:off x="3675900" y="15936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C2 Outside Technical Support</a:t>
            </a:r>
            <a:endParaRPr sz="1900">
              <a:solidFill>
                <a:srgbClr val="FFFFFF"/>
              </a:solidFill>
              <a:latin typeface="Oswald"/>
              <a:ea typeface="Oswald"/>
              <a:cs typeface="Oswald"/>
              <a:sym typeface="Oswald"/>
            </a:endParaRPr>
          </a:p>
        </p:txBody>
      </p:sp>
      <p:sp>
        <p:nvSpPr>
          <p:cNvPr id="163" name="Google Shape;163;p17"/>
          <p:cNvSpPr/>
          <p:nvPr/>
        </p:nvSpPr>
        <p:spPr>
          <a:xfrm>
            <a:off x="3675800" y="246219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C3 Business Opportunity</a:t>
            </a:r>
            <a:endParaRPr sz="1900">
              <a:solidFill>
                <a:srgbClr val="FFFFFF"/>
              </a:solidFill>
              <a:latin typeface="Oswald"/>
              <a:ea typeface="Oswald"/>
              <a:cs typeface="Oswald"/>
              <a:sym typeface="Oswald"/>
            </a:endParaRPr>
          </a:p>
        </p:txBody>
      </p:sp>
      <p:sp>
        <p:nvSpPr>
          <p:cNvPr id="164" name="Google Shape;164;p17"/>
          <p:cNvSpPr/>
          <p:nvPr/>
        </p:nvSpPr>
        <p:spPr>
          <a:xfrm>
            <a:off x="3675900" y="33620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C4 Business Model</a:t>
            </a:r>
            <a:endParaRPr sz="1900">
              <a:solidFill>
                <a:srgbClr val="FFFFFF"/>
              </a:solidFill>
              <a:latin typeface="Oswald"/>
              <a:ea typeface="Oswald"/>
              <a:cs typeface="Oswald"/>
              <a:sym typeface="Oswald"/>
            </a:endParaRPr>
          </a:p>
        </p:txBody>
      </p:sp>
      <p:sp>
        <p:nvSpPr>
          <p:cNvPr id="165" name="Google Shape;165;p17"/>
          <p:cNvSpPr/>
          <p:nvPr/>
        </p:nvSpPr>
        <p:spPr>
          <a:xfrm>
            <a:off x="3675900" y="426194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C5 External Innovation</a:t>
            </a:r>
            <a:endParaRPr sz="1900">
              <a:solidFill>
                <a:srgbClr val="FFFFFF"/>
              </a:solidFill>
              <a:latin typeface="Oswald"/>
              <a:ea typeface="Oswald"/>
              <a:cs typeface="Oswald"/>
              <a:sym typeface="Oswald"/>
            </a:endParaRPr>
          </a:p>
        </p:txBody>
      </p:sp>
      <p:cxnSp>
        <p:nvCxnSpPr>
          <p:cNvPr id="166" name="Google Shape;166;p17"/>
          <p:cNvCxnSpPr>
            <a:stCxn id="157" idx="3"/>
            <a:endCxn id="158" idx="1"/>
          </p:cNvCxnSpPr>
          <p:nvPr/>
        </p:nvCxnSpPr>
        <p:spPr>
          <a:xfrm rot="10800000" flipH="1">
            <a:off x="2080132" y="1100049"/>
            <a:ext cx="1595700" cy="16875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7" name="Google Shape;167;p17"/>
          <p:cNvCxnSpPr>
            <a:stCxn id="157" idx="3"/>
            <a:endCxn id="162" idx="1"/>
          </p:cNvCxnSpPr>
          <p:nvPr/>
        </p:nvCxnSpPr>
        <p:spPr>
          <a:xfrm rot="10800000" flipH="1">
            <a:off x="2080132" y="1990749"/>
            <a:ext cx="1595700" cy="7968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68" name="Google Shape;168;p17"/>
          <p:cNvCxnSpPr>
            <a:stCxn id="157" idx="3"/>
            <a:endCxn id="163" idx="1"/>
          </p:cNvCxnSpPr>
          <p:nvPr/>
        </p:nvCxnSpPr>
        <p:spPr>
          <a:xfrm>
            <a:off x="2080132" y="2787549"/>
            <a:ext cx="1595700" cy="717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9" name="Google Shape;169;p17"/>
          <p:cNvCxnSpPr>
            <a:stCxn id="157" idx="3"/>
            <a:endCxn id="164" idx="1"/>
          </p:cNvCxnSpPr>
          <p:nvPr/>
        </p:nvCxnSpPr>
        <p:spPr>
          <a:xfrm>
            <a:off x="2080132" y="2787549"/>
            <a:ext cx="1595700" cy="9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0" name="Google Shape;170;p17"/>
          <p:cNvCxnSpPr>
            <a:stCxn id="157" idx="3"/>
            <a:endCxn id="165" idx="1"/>
          </p:cNvCxnSpPr>
          <p:nvPr/>
        </p:nvCxnSpPr>
        <p:spPr>
          <a:xfrm>
            <a:off x="2080132" y="2787549"/>
            <a:ext cx="1595700" cy="18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1" name="Google Shape;171;p17"/>
          <p:cNvCxnSpPr>
            <a:stCxn id="158" idx="3"/>
            <a:endCxn id="160" idx="1"/>
          </p:cNvCxnSpPr>
          <p:nvPr/>
        </p:nvCxnSpPr>
        <p:spPr>
          <a:xfrm>
            <a:off x="5468000" y="1100131"/>
            <a:ext cx="1704300" cy="16155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2" name="Google Shape;172;p17"/>
          <p:cNvCxnSpPr>
            <a:stCxn id="165" idx="3"/>
            <a:endCxn id="160" idx="1"/>
          </p:cNvCxnSpPr>
          <p:nvPr/>
        </p:nvCxnSpPr>
        <p:spPr>
          <a:xfrm rot="10800000" flipH="1">
            <a:off x="5468100" y="2715443"/>
            <a:ext cx="1704000" cy="19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3" name="Google Shape;173;p17"/>
          <p:cNvCxnSpPr>
            <a:stCxn id="164" idx="3"/>
            <a:endCxn id="160" idx="1"/>
          </p:cNvCxnSpPr>
          <p:nvPr/>
        </p:nvCxnSpPr>
        <p:spPr>
          <a:xfrm rot="10800000" flipH="1">
            <a:off x="5468100" y="2715568"/>
            <a:ext cx="1704000" cy="10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4" name="Google Shape;174;p17"/>
          <p:cNvCxnSpPr>
            <a:stCxn id="163" idx="3"/>
            <a:endCxn id="160" idx="1"/>
          </p:cNvCxnSpPr>
          <p:nvPr/>
        </p:nvCxnSpPr>
        <p:spPr>
          <a:xfrm rot="10800000" flipH="1">
            <a:off x="5468000" y="2715693"/>
            <a:ext cx="1704300" cy="1437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5" name="Google Shape;175;p17"/>
          <p:cNvCxnSpPr>
            <a:stCxn id="162" idx="3"/>
            <a:endCxn id="160" idx="1"/>
          </p:cNvCxnSpPr>
          <p:nvPr/>
        </p:nvCxnSpPr>
        <p:spPr>
          <a:xfrm>
            <a:off x="5468100" y="1990868"/>
            <a:ext cx="1704000" cy="724800"/>
          </a:xfrm>
          <a:prstGeom prst="curvedConnector3">
            <a:avLst>
              <a:gd name="adj1" fmla="val 50003"/>
            </a:avLst>
          </a:prstGeom>
          <a:noFill/>
          <a:ln w="9525" cap="flat" cmpd="sng">
            <a:solidFill>
              <a:schemeClr val="dk2"/>
            </a:solidFill>
            <a:prstDash val="solid"/>
            <a:round/>
            <a:headEnd type="none" w="med" len="med"/>
            <a:tailEnd type="stealth" w="med" len="med"/>
          </a:ln>
        </p:spPr>
      </p:cxnSp>
      <p:sp>
        <p:nvSpPr>
          <p:cNvPr id="176" name="Google Shape;176;p17"/>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177" name="Google Shape;177;p17"/>
          <p:cNvPicPr preferRelativeResize="0"/>
          <p:nvPr/>
        </p:nvPicPr>
        <p:blipFill>
          <a:blip r:embed="rId4">
            <a:alphaModFix/>
          </a:blip>
          <a:stretch>
            <a:fillRect/>
          </a:stretch>
        </p:blipFill>
        <p:spPr>
          <a:xfrm>
            <a:off x="1583700" y="2780000"/>
            <a:ext cx="387900" cy="387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pic>
        <p:nvPicPr>
          <p:cNvPr id="198" name="Google Shape;198;p19"/>
          <p:cNvPicPr preferRelativeResize="0"/>
          <p:nvPr/>
        </p:nvPicPr>
        <p:blipFill rotWithShape="1">
          <a:blip r:embed="rId3">
            <a:alphaModFix/>
          </a:blip>
          <a:srcRect t="2999" b="41964"/>
          <a:stretch/>
        </p:blipFill>
        <p:spPr>
          <a:xfrm>
            <a:off x="6789513" y="1296226"/>
            <a:ext cx="1645174" cy="968176"/>
          </a:xfrm>
          <a:prstGeom prst="rect">
            <a:avLst/>
          </a:prstGeom>
          <a:noFill/>
          <a:ln>
            <a:noFill/>
          </a:ln>
          <a:effectLst>
            <a:outerShdw blurRad="57150" dist="19050" dir="5400000" algn="bl" rotWithShape="0">
              <a:srgbClr val="000000">
                <a:alpha val="50000"/>
              </a:srgbClr>
            </a:outerShdw>
          </a:effectLst>
        </p:spPr>
      </p:pic>
      <p:sp>
        <p:nvSpPr>
          <p:cNvPr id="199" name="Google Shape;199;p19"/>
          <p:cNvSpPr/>
          <p:nvPr/>
        </p:nvSpPr>
        <p:spPr>
          <a:xfrm>
            <a:off x="845900" y="1315150"/>
            <a:ext cx="2635800" cy="3081600"/>
          </a:xfrm>
          <a:prstGeom prst="rightArrowCallout">
            <a:avLst>
              <a:gd name="adj1" fmla="val 25000"/>
              <a:gd name="adj2" fmla="val 25000"/>
              <a:gd name="adj3" fmla="val 25000"/>
              <a:gd name="adj4" fmla="val 6497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Case Studies Approach </a:t>
            </a:r>
            <a:endParaRPr>
              <a:latin typeface="Oswald"/>
              <a:ea typeface="Oswald"/>
              <a:cs typeface="Oswald"/>
              <a:sym typeface="Oswald"/>
            </a:endParaRPr>
          </a:p>
        </p:txBody>
      </p:sp>
      <p:pic>
        <p:nvPicPr>
          <p:cNvPr id="201" name="Google Shape;201;p19"/>
          <p:cNvPicPr preferRelativeResize="0"/>
          <p:nvPr/>
        </p:nvPicPr>
        <p:blipFill>
          <a:blip r:embed="rId4">
            <a:alphaModFix/>
          </a:blip>
          <a:stretch>
            <a:fillRect/>
          </a:stretch>
        </p:blipFill>
        <p:spPr>
          <a:xfrm>
            <a:off x="7390012" y="1477387"/>
            <a:ext cx="1564017" cy="1693375"/>
          </a:xfrm>
          <a:prstGeom prst="rect">
            <a:avLst/>
          </a:prstGeom>
          <a:noFill/>
          <a:ln>
            <a:noFill/>
          </a:ln>
          <a:effectLst>
            <a:outerShdw blurRad="57150" dist="19050" dir="5400000" algn="bl" rotWithShape="0">
              <a:srgbClr val="000000">
                <a:alpha val="50000"/>
              </a:srgbClr>
            </a:outerShdw>
          </a:effectLst>
        </p:spPr>
      </p:pic>
      <p:pic>
        <p:nvPicPr>
          <p:cNvPr id="202" name="Google Shape;202;p19"/>
          <p:cNvPicPr preferRelativeResize="0"/>
          <p:nvPr/>
        </p:nvPicPr>
        <p:blipFill>
          <a:blip r:embed="rId5">
            <a:alphaModFix/>
          </a:blip>
          <a:stretch>
            <a:fillRect/>
          </a:stretch>
        </p:blipFill>
        <p:spPr>
          <a:xfrm>
            <a:off x="6715999" y="3566850"/>
            <a:ext cx="2302122" cy="724799"/>
          </a:xfrm>
          <a:prstGeom prst="rect">
            <a:avLst/>
          </a:prstGeom>
          <a:noFill/>
          <a:ln>
            <a:noFill/>
          </a:ln>
        </p:spPr>
      </p:pic>
      <p:pic>
        <p:nvPicPr>
          <p:cNvPr id="203" name="Google Shape;203;p19"/>
          <p:cNvPicPr preferRelativeResize="0"/>
          <p:nvPr/>
        </p:nvPicPr>
        <p:blipFill>
          <a:blip r:embed="rId6">
            <a:alphaModFix/>
          </a:blip>
          <a:stretch>
            <a:fillRect/>
          </a:stretch>
        </p:blipFill>
        <p:spPr>
          <a:xfrm>
            <a:off x="1305675" y="1477375"/>
            <a:ext cx="703800" cy="852258"/>
          </a:xfrm>
          <a:prstGeom prst="rect">
            <a:avLst/>
          </a:prstGeom>
          <a:noFill/>
          <a:ln>
            <a:noFill/>
          </a:ln>
        </p:spPr>
      </p:pic>
      <p:pic>
        <p:nvPicPr>
          <p:cNvPr id="204" name="Google Shape;204;p19"/>
          <p:cNvPicPr preferRelativeResize="0"/>
          <p:nvPr/>
        </p:nvPicPr>
        <p:blipFill>
          <a:blip r:embed="rId7">
            <a:alphaModFix/>
          </a:blip>
          <a:stretch>
            <a:fillRect/>
          </a:stretch>
        </p:blipFill>
        <p:spPr>
          <a:xfrm>
            <a:off x="954500" y="3001840"/>
            <a:ext cx="1406150" cy="994160"/>
          </a:xfrm>
          <a:prstGeom prst="rect">
            <a:avLst/>
          </a:prstGeom>
          <a:noFill/>
          <a:ln>
            <a:noFill/>
          </a:ln>
        </p:spPr>
      </p:pic>
      <p:sp>
        <p:nvSpPr>
          <p:cNvPr id="205" name="Google Shape;205;p19"/>
          <p:cNvSpPr/>
          <p:nvPr/>
        </p:nvSpPr>
        <p:spPr>
          <a:xfrm>
            <a:off x="3888700" y="12316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C1 Software Quality</a:t>
            </a:r>
            <a:endParaRPr>
              <a:solidFill>
                <a:srgbClr val="FFFFFF"/>
              </a:solidFill>
              <a:latin typeface="Oswald"/>
              <a:ea typeface="Oswald"/>
              <a:cs typeface="Oswald"/>
              <a:sym typeface="Oswald"/>
            </a:endParaRPr>
          </a:p>
        </p:txBody>
      </p:sp>
      <p:sp>
        <p:nvSpPr>
          <p:cNvPr id="206" name="Google Shape;206;p19"/>
          <p:cNvSpPr/>
          <p:nvPr/>
        </p:nvSpPr>
        <p:spPr>
          <a:xfrm>
            <a:off x="3888782" y="194459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C2 Outside Technical Support</a:t>
            </a:r>
            <a:endParaRPr>
              <a:solidFill>
                <a:srgbClr val="FFFFFF"/>
              </a:solidFill>
              <a:latin typeface="Oswald"/>
              <a:ea typeface="Oswald"/>
              <a:cs typeface="Oswald"/>
              <a:sym typeface="Oswald"/>
            </a:endParaRPr>
          </a:p>
        </p:txBody>
      </p:sp>
      <p:sp>
        <p:nvSpPr>
          <p:cNvPr id="207" name="Google Shape;207;p19"/>
          <p:cNvSpPr/>
          <p:nvPr/>
        </p:nvSpPr>
        <p:spPr>
          <a:xfrm>
            <a:off x="3888700" y="26397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C3 Business Opportunity</a:t>
            </a:r>
            <a:endParaRPr>
              <a:solidFill>
                <a:srgbClr val="FFFFFF"/>
              </a:solidFill>
              <a:latin typeface="Oswald"/>
              <a:ea typeface="Oswald"/>
              <a:cs typeface="Oswald"/>
              <a:sym typeface="Oswald"/>
            </a:endParaRPr>
          </a:p>
        </p:txBody>
      </p:sp>
      <p:sp>
        <p:nvSpPr>
          <p:cNvPr id="208" name="Google Shape;208;p19"/>
          <p:cNvSpPr/>
          <p:nvPr/>
        </p:nvSpPr>
        <p:spPr>
          <a:xfrm>
            <a:off x="3888782" y="3360003"/>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C4 Business Model</a:t>
            </a:r>
            <a:endParaRPr>
              <a:solidFill>
                <a:srgbClr val="FFFFFF"/>
              </a:solidFill>
              <a:latin typeface="Oswald"/>
              <a:ea typeface="Oswald"/>
              <a:cs typeface="Oswald"/>
              <a:sym typeface="Oswald"/>
            </a:endParaRPr>
          </a:p>
        </p:txBody>
      </p:sp>
      <p:sp>
        <p:nvSpPr>
          <p:cNvPr id="209" name="Google Shape;209;p19"/>
          <p:cNvSpPr/>
          <p:nvPr/>
        </p:nvSpPr>
        <p:spPr>
          <a:xfrm>
            <a:off x="3888782" y="4080256"/>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C5 External Innovation</a:t>
            </a:r>
            <a:endParaRPr>
              <a:solidFill>
                <a:srgbClr val="FFFFFF"/>
              </a:solidFill>
              <a:latin typeface="Oswald"/>
              <a:ea typeface="Oswald"/>
              <a:cs typeface="Oswald"/>
              <a:sym typeface="Oswald"/>
            </a:endParaRPr>
          </a:p>
        </p:txBody>
      </p:sp>
      <p:sp>
        <p:nvSpPr>
          <p:cNvPr id="210" name="Google Shape;210;p19"/>
          <p:cNvSpPr txBox="1"/>
          <p:nvPr/>
        </p:nvSpPr>
        <p:spPr>
          <a:xfrm>
            <a:off x="-100" y="4772600"/>
            <a:ext cx="413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Facebook (2020)</a:t>
            </a:r>
            <a:endParaRPr sz="600">
              <a:solidFill>
                <a:srgbClr val="999999"/>
              </a:solidFill>
            </a:endParaRPr>
          </a:p>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211" name="Google Shape;211;p19"/>
          <p:cNvPicPr preferRelativeResize="0"/>
          <p:nvPr/>
        </p:nvPicPr>
        <p:blipFill>
          <a:blip r:embed="rId8">
            <a:alphaModFix/>
          </a:blip>
          <a:stretch>
            <a:fillRect/>
          </a:stretch>
        </p:blipFill>
        <p:spPr>
          <a:xfrm>
            <a:off x="6716000" y="1959850"/>
            <a:ext cx="1792200" cy="1792200"/>
          </a:xfrm>
          <a:prstGeom prst="rect">
            <a:avLst/>
          </a:prstGeom>
          <a:noFill/>
          <a:ln>
            <a:noFill/>
          </a:ln>
        </p:spPr>
      </p:pic>
      <p:sp>
        <p:nvSpPr>
          <p:cNvPr id="212" name="Google Shape;212;p19"/>
          <p:cNvSpPr txBox="1">
            <a:spLocks noGrp="1"/>
          </p:cNvSpPr>
          <p:nvPr>
            <p:ph type="title"/>
          </p:nvPr>
        </p:nvSpPr>
        <p:spPr>
          <a:xfrm>
            <a:off x="1304400" y="2377800"/>
            <a:ext cx="1099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PyTorch </a:t>
            </a:r>
            <a:endParaRPr sz="1600">
              <a:latin typeface="Oswald"/>
              <a:ea typeface="Oswald"/>
              <a:cs typeface="Oswald"/>
              <a:sym typeface="Oswald"/>
            </a:endParaRPr>
          </a:p>
        </p:txBody>
      </p:sp>
      <p:sp>
        <p:nvSpPr>
          <p:cNvPr id="213" name="Google Shape;213;p19"/>
          <p:cNvSpPr txBox="1">
            <a:spLocks noGrp="1"/>
          </p:cNvSpPr>
          <p:nvPr>
            <p:ph type="title"/>
          </p:nvPr>
        </p:nvSpPr>
        <p:spPr>
          <a:xfrm>
            <a:off x="1366088" y="390375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React</a:t>
            </a:r>
            <a:endParaRPr sz="1600">
              <a:latin typeface="Oswald"/>
              <a:ea typeface="Oswald"/>
              <a:cs typeface="Oswald"/>
              <a:sym typeface="Oswald"/>
            </a:endParaRPr>
          </a:p>
        </p:txBody>
      </p:sp>
      <p:sp>
        <p:nvSpPr>
          <p:cNvPr id="214" name="Google Shape;214;p19"/>
          <p:cNvSpPr/>
          <p:nvPr/>
        </p:nvSpPr>
        <p:spPr>
          <a:xfrm>
            <a:off x="5637050" y="2147550"/>
            <a:ext cx="1155300" cy="1395300"/>
          </a:xfrm>
          <a:prstGeom prst="rightArrow">
            <a:avLst>
              <a:gd name="adj1" fmla="val 50000"/>
              <a:gd name="adj2" fmla="val 53752"/>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de" sz="800">
                <a:solidFill>
                  <a:srgbClr val="999999"/>
                </a:solidFill>
                <a:latin typeface="Oswald"/>
                <a:ea typeface="Oswald"/>
                <a:cs typeface="Oswald"/>
                <a:sym typeface="Oswald"/>
              </a:rPr>
              <a:t>     Analysis</a:t>
            </a:r>
            <a:endParaRPr sz="800">
              <a:solidFill>
                <a:srgbClr val="999999"/>
              </a:solidFill>
              <a:latin typeface="Oswald"/>
              <a:ea typeface="Oswald"/>
              <a:cs typeface="Oswald"/>
              <a:sym typeface="Oswald"/>
            </a:endParaRPr>
          </a:p>
        </p:txBody>
      </p:sp>
      <p:sp>
        <p:nvSpPr>
          <p:cNvPr id="215" name="Google Shape;215;p19"/>
          <p:cNvSpPr txBox="1"/>
          <p:nvPr/>
        </p:nvSpPr>
        <p:spPr>
          <a:xfrm>
            <a:off x="2539100" y="2711400"/>
            <a:ext cx="121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800">
                <a:solidFill>
                  <a:schemeClr val="lt2"/>
                </a:solidFill>
                <a:latin typeface="Oswald"/>
                <a:ea typeface="Oswald"/>
                <a:cs typeface="Oswald"/>
                <a:sym typeface="Oswald"/>
              </a:rPr>
              <a:t>Identification</a:t>
            </a:r>
            <a:endParaRPr sz="800">
              <a:solidFill>
                <a:schemeClr val="lt2"/>
              </a:solidFill>
              <a:latin typeface="Oswald"/>
              <a:ea typeface="Oswald"/>
              <a:cs typeface="Oswald"/>
              <a:sym typeface="Oswald"/>
            </a:endParaRPr>
          </a:p>
          <a:p>
            <a:pPr marL="0" lvl="0" indent="0" algn="l" rtl="0">
              <a:spcBef>
                <a:spcPts val="0"/>
              </a:spcBef>
              <a:spcAft>
                <a:spcPts val="0"/>
              </a:spcAft>
              <a:buNone/>
            </a:pPr>
            <a:endParaRPr sz="800">
              <a:solidFill>
                <a:schemeClr val="lt2"/>
              </a:solidFill>
              <a:latin typeface="Oswald"/>
              <a:ea typeface="Oswald"/>
              <a:cs typeface="Oswald"/>
              <a:sym typeface="Oswald"/>
            </a:endParaRPr>
          </a:p>
        </p:txBody>
      </p:sp>
      <p:sp>
        <p:nvSpPr>
          <p:cNvPr id="216" name="Google Shape;216;p19"/>
          <p:cNvSpPr txBox="1">
            <a:spLocks noGrp="1"/>
          </p:cNvSpPr>
          <p:nvPr>
            <p:ph type="title"/>
          </p:nvPr>
        </p:nvSpPr>
        <p:spPr>
          <a:xfrm>
            <a:off x="7260188" y="360810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GitHub</a:t>
            </a:r>
            <a:endParaRPr sz="1600">
              <a:latin typeface="Oswald"/>
              <a:ea typeface="Oswald"/>
              <a:cs typeface="Oswald"/>
              <a:sym typeface="Oswald"/>
            </a:endParaRPr>
          </a:p>
        </p:txBody>
      </p:sp>
      <p:sp>
        <p:nvSpPr>
          <p:cNvPr id="217" name="Google Shape;217;p19"/>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18" name="Google Shape;218;p19"/>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19" name="Google Shape;219;p19"/>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20" name="Google Shape;220;p19"/>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21" name="Google Shape;221;p19"/>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22" name="Google Shape;222;p19"/>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a:off x="311700" y="473500"/>
            <a:ext cx="85206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a:latin typeface="Oswald"/>
                <a:ea typeface="Oswald"/>
                <a:cs typeface="Oswald"/>
                <a:sym typeface="Oswald"/>
              </a:rPr>
              <a:t>Results - Reasons for Companies to Invest into OSS Projects</a:t>
            </a:r>
            <a:endParaRPr sz="2600">
              <a:latin typeface="Oswald"/>
              <a:ea typeface="Oswald"/>
              <a:cs typeface="Oswald"/>
              <a:sym typeface="Oswald"/>
            </a:endParaRPr>
          </a:p>
        </p:txBody>
      </p:sp>
      <p:sp>
        <p:nvSpPr>
          <p:cNvPr id="228" name="Google Shape;228;p20"/>
          <p:cNvSpPr txBox="1">
            <a:spLocks noGrp="1"/>
          </p:cNvSpPr>
          <p:nvPr>
            <p:ph type="body" idx="1"/>
          </p:nvPr>
        </p:nvSpPr>
        <p:spPr>
          <a:xfrm>
            <a:off x="311700" y="1519350"/>
            <a:ext cx="4090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Software Quality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Frequent Software Version </a:t>
            </a:r>
            <a:r>
              <a:rPr lang="de" b="1">
                <a:latin typeface="Oswald"/>
                <a:ea typeface="Oswald"/>
                <a:cs typeface="Oswald"/>
                <a:sym typeface="Oswald"/>
              </a:rPr>
              <a:t>Updates </a:t>
            </a:r>
            <a:r>
              <a:rPr lang="de">
                <a:latin typeface="Oswald"/>
                <a:ea typeface="Oswald"/>
                <a:cs typeface="Oswald"/>
                <a:sym typeface="Oswald"/>
              </a:rPr>
              <a:t>as an indicator</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50% of total contributions of Facebook core contributors indicates that project </a:t>
            </a:r>
            <a:r>
              <a:rPr lang="de" b="1">
                <a:latin typeface="Oswald"/>
                <a:ea typeface="Oswald"/>
                <a:cs typeface="Oswald"/>
                <a:sym typeface="Oswald"/>
              </a:rPr>
              <a:t>maintenance </a:t>
            </a:r>
            <a:r>
              <a:rPr lang="de">
                <a:latin typeface="Oswald"/>
                <a:ea typeface="Oswald"/>
                <a:cs typeface="Oswald"/>
                <a:sym typeface="Oswald"/>
              </a:rPr>
              <a:t>plays a major role</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Promote a Healthy Community by holding a strong </a:t>
            </a:r>
            <a:r>
              <a:rPr lang="de" b="1">
                <a:latin typeface="Oswald"/>
                <a:ea typeface="Oswald"/>
                <a:cs typeface="Oswald"/>
                <a:sym typeface="Oswald"/>
              </a:rPr>
              <a:t>Feedback</a:t>
            </a:r>
            <a:r>
              <a:rPr lang="de">
                <a:latin typeface="Oswald"/>
                <a:ea typeface="Oswald"/>
                <a:cs typeface="Oswald"/>
                <a:sym typeface="Oswald"/>
              </a:rPr>
              <a:t> Cycle on Codes and giving/receiving </a:t>
            </a:r>
            <a:r>
              <a:rPr lang="de" b="1">
                <a:latin typeface="Oswald"/>
                <a:ea typeface="Oswald"/>
                <a:cs typeface="Oswald"/>
                <a:sym typeface="Oswald"/>
              </a:rPr>
              <a:t>Support </a:t>
            </a:r>
            <a:r>
              <a:rPr lang="de">
                <a:latin typeface="Oswald"/>
                <a:ea typeface="Oswald"/>
                <a:cs typeface="Oswald"/>
                <a:sym typeface="Oswald"/>
              </a:rPr>
              <a:t>within Community</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29" name="Google Shape;229;p20"/>
          <p:cNvSpPr txBox="1">
            <a:spLocks noGrp="1"/>
          </p:cNvSpPr>
          <p:nvPr>
            <p:ph type="body" idx="1"/>
          </p:nvPr>
        </p:nvSpPr>
        <p:spPr>
          <a:xfrm>
            <a:off x="4401850" y="1519350"/>
            <a:ext cx="4624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Business Opportunity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Investing in OSS which coincide with own BA to strengthen future profit flows as a </a:t>
            </a:r>
            <a:r>
              <a:rPr lang="de" b="1">
                <a:latin typeface="Oswald"/>
                <a:ea typeface="Oswald"/>
                <a:cs typeface="Oswald"/>
                <a:sym typeface="Oswald"/>
              </a:rPr>
              <a:t>long-term</a:t>
            </a:r>
            <a:r>
              <a:rPr lang="de">
                <a:latin typeface="Oswald"/>
                <a:ea typeface="Oswald"/>
                <a:cs typeface="Oswald"/>
                <a:sym typeface="Oswald"/>
              </a:rPr>
              <a:t> objective / strategy</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OSS Projects are not critically important in terms of direct profit, but they are critically important because of</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gaining </a:t>
            </a:r>
            <a:r>
              <a:rPr lang="de" b="1">
                <a:latin typeface="Oswald"/>
                <a:ea typeface="Oswald"/>
                <a:cs typeface="Oswald"/>
                <a:sym typeface="Oswald"/>
              </a:rPr>
              <a:t>indirect profit</a:t>
            </a:r>
            <a:r>
              <a:rPr lang="de">
                <a:latin typeface="Oswald"/>
                <a:ea typeface="Oswald"/>
                <a:cs typeface="Oswald"/>
                <a:sym typeface="Oswald"/>
              </a:rPr>
              <a:t> from partnering with large companies such as Tesla etc.</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FB’s SaaS </a:t>
            </a:r>
            <a:r>
              <a:rPr lang="de" b="1">
                <a:latin typeface="Oswald"/>
                <a:ea typeface="Oswald"/>
                <a:cs typeface="Oswald"/>
                <a:sym typeface="Oswald"/>
              </a:rPr>
              <a:t>expands market</a:t>
            </a:r>
            <a:r>
              <a:rPr lang="de">
                <a:latin typeface="Oswald"/>
                <a:ea typeface="Oswald"/>
                <a:cs typeface="Oswald"/>
                <a:sym typeface="Oswald"/>
              </a:rPr>
              <a:t> / business opportunity</a:t>
            </a: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30" name="Google Shape;230;p20"/>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1" name="Google Shape;231;p20"/>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32" name="Google Shape;232;p20"/>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33" name="Google Shape;233;p20"/>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34" name="Google Shape;234;p20"/>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35" name="Google Shape;235;p20"/>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236" name="Google Shape;236;p20"/>
          <p:cNvPicPr preferRelativeResize="0"/>
          <p:nvPr/>
        </p:nvPicPr>
        <p:blipFill>
          <a:blip r:embed="rId3">
            <a:alphaModFix/>
          </a:blip>
          <a:stretch>
            <a:fillRect/>
          </a:stretch>
        </p:blipFill>
        <p:spPr>
          <a:xfrm>
            <a:off x="354976" y="1481576"/>
            <a:ext cx="441425" cy="441425"/>
          </a:xfrm>
          <a:prstGeom prst="rect">
            <a:avLst/>
          </a:prstGeom>
          <a:noFill/>
          <a:ln>
            <a:noFill/>
          </a:ln>
        </p:spPr>
      </p:pic>
      <p:pic>
        <p:nvPicPr>
          <p:cNvPr id="237" name="Google Shape;237;p20"/>
          <p:cNvPicPr preferRelativeResize="0"/>
          <p:nvPr/>
        </p:nvPicPr>
        <p:blipFill>
          <a:blip r:embed="rId4">
            <a:alphaModFix/>
          </a:blip>
          <a:stretch>
            <a:fillRect/>
          </a:stretch>
        </p:blipFill>
        <p:spPr>
          <a:xfrm>
            <a:off x="4463726" y="1481575"/>
            <a:ext cx="441425" cy="441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pic>
        <p:nvPicPr>
          <p:cNvPr id="242" name="Google Shape;242;p21"/>
          <p:cNvPicPr preferRelativeResize="0"/>
          <p:nvPr/>
        </p:nvPicPr>
        <p:blipFill>
          <a:blip r:embed="rId3">
            <a:alphaModFix/>
          </a:blip>
          <a:stretch>
            <a:fillRect/>
          </a:stretch>
        </p:blipFill>
        <p:spPr>
          <a:xfrm>
            <a:off x="3058637" y="1075903"/>
            <a:ext cx="5684288" cy="3790699"/>
          </a:xfrm>
          <a:prstGeom prst="rect">
            <a:avLst/>
          </a:prstGeom>
          <a:noFill/>
          <a:ln>
            <a:noFill/>
          </a:ln>
        </p:spPr>
      </p:pic>
      <p:sp>
        <p:nvSpPr>
          <p:cNvPr id="243" name="Google Shape;243;p21"/>
          <p:cNvSpPr txBox="1">
            <a:spLocks noGrp="1"/>
          </p:cNvSpPr>
          <p:nvPr>
            <p:ph type="title" idx="4294967295"/>
          </p:nvPr>
        </p:nvSpPr>
        <p:spPr>
          <a:xfrm>
            <a:off x="124650" y="477650"/>
            <a:ext cx="90195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2800">
                <a:latin typeface="Oswald"/>
                <a:ea typeface="Oswald"/>
                <a:cs typeface="Oswald"/>
                <a:sym typeface="Oswald"/>
              </a:rPr>
              <a:t>What are the challenges for companies to invest into OSS projects?</a:t>
            </a:r>
            <a:endParaRPr sz="2800">
              <a:latin typeface="Oswald"/>
              <a:ea typeface="Oswald"/>
              <a:cs typeface="Oswald"/>
              <a:sym typeface="Oswald"/>
            </a:endParaRPr>
          </a:p>
        </p:txBody>
      </p:sp>
      <p:sp>
        <p:nvSpPr>
          <p:cNvPr id="244" name="Google Shape;244;p21"/>
          <p:cNvSpPr txBox="1"/>
          <p:nvPr/>
        </p:nvSpPr>
        <p:spPr>
          <a:xfrm>
            <a:off x="340800" y="1075888"/>
            <a:ext cx="37968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Management required</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Legal &amp; technical expertise</a:t>
            </a:r>
            <a:endParaRPr>
              <a:latin typeface="Oswald"/>
              <a:ea typeface="Oswald"/>
              <a:cs typeface="Oswald"/>
              <a:sym typeface="Oswald"/>
            </a:endParaRPr>
          </a:p>
        </p:txBody>
      </p:sp>
      <p:sp>
        <p:nvSpPr>
          <p:cNvPr id="245" name="Google Shape;245;p21"/>
          <p:cNvSpPr txBox="1"/>
          <p:nvPr/>
        </p:nvSpPr>
        <p:spPr>
          <a:xfrm>
            <a:off x="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https://thenewstack.io/survey-open-source-programs-are-a-best-practice-among-large-companies/</a:t>
            </a:r>
            <a:endParaRPr sz="600">
              <a:solidFill>
                <a:srgbClr val="999999"/>
              </a:solidFill>
            </a:endParaRPr>
          </a:p>
        </p:txBody>
      </p:sp>
      <p:sp>
        <p:nvSpPr>
          <p:cNvPr id="246" name="Google Shape;246;p2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47" name="Google Shape;247;p21"/>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48" name="Google Shape;248;p21"/>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49" name="Google Shape;249;p21"/>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50" name="Google Shape;250;p21"/>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51" name="Google Shape;251;p21"/>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22"/>
          <p:cNvSpPr/>
          <p:nvPr/>
        </p:nvSpPr>
        <p:spPr>
          <a:xfrm>
            <a:off x="5407150" y="1623350"/>
            <a:ext cx="2391900" cy="24951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30350" y="1699550"/>
            <a:ext cx="2391900" cy="2495100"/>
          </a:xfrm>
          <a:prstGeom prst="triangl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SUMMARY</a:t>
            </a:r>
            <a:endParaRPr>
              <a:latin typeface="Oswald"/>
              <a:ea typeface="Oswald"/>
              <a:cs typeface="Oswald"/>
              <a:sym typeface="Oswald"/>
            </a:endParaRPr>
          </a:p>
        </p:txBody>
      </p:sp>
      <p:sp>
        <p:nvSpPr>
          <p:cNvPr id="259" name="Google Shape;259;p22"/>
          <p:cNvSpPr txBox="1">
            <a:spLocks noGrp="1"/>
          </p:cNvSpPr>
          <p:nvPr>
            <p:ph type="body" idx="1"/>
          </p:nvPr>
        </p:nvSpPr>
        <p:spPr>
          <a:xfrm>
            <a:off x="933775" y="12639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     Literature Review</a:t>
            </a:r>
            <a:endParaRPr sz="1600">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0" name="Google Shape;260;p22"/>
          <p:cNvSpPr txBox="1">
            <a:spLocks noGrp="1"/>
          </p:cNvSpPr>
          <p:nvPr>
            <p:ph type="body" idx="2"/>
          </p:nvPr>
        </p:nvSpPr>
        <p:spPr>
          <a:xfrm>
            <a:off x="4690275" y="1263925"/>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Research Gap</a:t>
            </a:r>
            <a:endParaRPr>
              <a:latin typeface="Oswald"/>
              <a:ea typeface="Oswald"/>
              <a:cs typeface="Oswald"/>
              <a:sym typeface="Oswald"/>
            </a:endParaRPr>
          </a:p>
          <a:p>
            <a:pPr marL="457200" lvl="0" indent="-317500" algn="l" rtl="0">
              <a:spcBef>
                <a:spcPts val="1600"/>
              </a:spcBef>
              <a:spcAft>
                <a:spcPts val="0"/>
              </a:spcAft>
              <a:buSzPts val="1400"/>
              <a:buFont typeface="Oswald"/>
              <a:buChar char="●"/>
            </a:pPr>
            <a:r>
              <a:rPr lang="de">
                <a:latin typeface="Oswald"/>
                <a:ea typeface="Oswald"/>
                <a:cs typeface="Oswald"/>
                <a:sym typeface="Oswald"/>
              </a:rPr>
              <a:t>Conducting </a:t>
            </a:r>
            <a:r>
              <a:rPr lang="de" b="1">
                <a:latin typeface="Oswald"/>
                <a:ea typeface="Oswald"/>
                <a:cs typeface="Oswald"/>
                <a:sym typeface="Oswald"/>
              </a:rPr>
              <a:t>internal company interviews</a:t>
            </a:r>
            <a:r>
              <a:rPr lang="de">
                <a:latin typeface="Oswald"/>
                <a:ea typeface="Oswald"/>
                <a:cs typeface="Oswald"/>
                <a:sym typeface="Oswald"/>
              </a:rPr>
              <a:t>, with core contributors as well as the Management board</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Creating a better </a:t>
            </a:r>
            <a:r>
              <a:rPr lang="de" b="1">
                <a:latin typeface="Oswald"/>
                <a:ea typeface="Oswald"/>
                <a:cs typeface="Oswald"/>
                <a:sym typeface="Oswald"/>
              </a:rPr>
              <a:t>metric</a:t>
            </a:r>
            <a:r>
              <a:rPr lang="de">
                <a:latin typeface="Oswald"/>
                <a:ea typeface="Oswald"/>
                <a:cs typeface="Oswald"/>
                <a:sym typeface="Oswald"/>
              </a:rPr>
              <a:t> to estimate Software Quality</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Raising more data on OSS projects to gain insights</a:t>
            </a:r>
            <a:endParaRPr>
              <a:latin typeface="Oswald"/>
              <a:ea typeface="Oswald"/>
              <a:cs typeface="Oswald"/>
              <a:sym typeface="Oswald"/>
            </a:endParaRPr>
          </a:p>
          <a:p>
            <a:pPr marL="0" lvl="0" indent="0" algn="l" rtl="0">
              <a:spcBef>
                <a:spcPts val="1600"/>
              </a:spcBef>
              <a:spcAft>
                <a:spcPts val="0"/>
              </a:spcAft>
              <a:buNone/>
            </a:pPr>
            <a:br>
              <a:rPr lang="de">
                <a:latin typeface="Oswald"/>
                <a:ea typeface="Oswald"/>
                <a:cs typeface="Oswald"/>
                <a:sym typeface="Oswald"/>
              </a:rPr>
            </a:b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1" name="Google Shape;261;p22"/>
          <p:cNvSpPr txBox="1">
            <a:spLocks noGrp="1"/>
          </p:cNvSpPr>
          <p:nvPr>
            <p:ph type="body" idx="1"/>
          </p:nvPr>
        </p:nvSpPr>
        <p:spPr>
          <a:xfrm>
            <a:off x="103950" y="4211475"/>
            <a:ext cx="10866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
                <a:latin typeface="Oswald"/>
                <a:ea typeface="Oswald"/>
                <a:cs typeface="Oswald"/>
                <a:sym typeface="Oswald"/>
              </a:rPr>
              <a:t>     </a:t>
            </a:r>
            <a:r>
              <a:rPr lang="de" sz="1600">
                <a:latin typeface="Oswald"/>
                <a:ea typeface="Oswald"/>
                <a:cs typeface="Oswald"/>
                <a:sym typeface="Oswald"/>
              </a:rPr>
              <a:t>PyTorch</a:t>
            </a:r>
            <a:endParaRPr sz="1600">
              <a:latin typeface="Oswald"/>
              <a:ea typeface="Oswald"/>
              <a:cs typeface="Oswald"/>
              <a:sym typeface="Oswald"/>
            </a:endParaRPr>
          </a:p>
        </p:txBody>
      </p:sp>
      <p:sp>
        <p:nvSpPr>
          <p:cNvPr id="262" name="Google Shape;262;p22"/>
          <p:cNvSpPr txBox="1">
            <a:spLocks noGrp="1"/>
          </p:cNvSpPr>
          <p:nvPr>
            <p:ph type="body" idx="1"/>
          </p:nvPr>
        </p:nvSpPr>
        <p:spPr>
          <a:xfrm>
            <a:off x="2695100" y="4226550"/>
            <a:ext cx="9762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 </a:t>
            </a:r>
            <a:r>
              <a:rPr lang="de" sz="1600">
                <a:latin typeface="Oswald"/>
                <a:ea typeface="Oswald"/>
                <a:cs typeface="Oswald"/>
                <a:sym typeface="Oswald"/>
              </a:rPr>
              <a:t>     React</a:t>
            </a:r>
            <a:endParaRPr sz="1600">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3" name="Google Shape;263;p22"/>
          <p:cNvPicPr preferRelativeResize="0"/>
          <p:nvPr/>
        </p:nvPicPr>
        <p:blipFill>
          <a:blip r:embed="rId3">
            <a:alphaModFix/>
          </a:blip>
          <a:stretch>
            <a:fillRect/>
          </a:stretch>
        </p:blipFill>
        <p:spPr>
          <a:xfrm>
            <a:off x="124771" y="4285874"/>
            <a:ext cx="222350" cy="269272"/>
          </a:xfrm>
          <a:prstGeom prst="rect">
            <a:avLst/>
          </a:prstGeom>
          <a:noFill/>
          <a:ln>
            <a:noFill/>
          </a:ln>
        </p:spPr>
      </p:pic>
      <p:pic>
        <p:nvPicPr>
          <p:cNvPr id="264" name="Google Shape;264;p22"/>
          <p:cNvPicPr preferRelativeResize="0"/>
          <p:nvPr/>
        </p:nvPicPr>
        <p:blipFill>
          <a:blip r:embed="rId4">
            <a:alphaModFix/>
          </a:blip>
          <a:stretch>
            <a:fillRect/>
          </a:stretch>
        </p:blipFill>
        <p:spPr>
          <a:xfrm>
            <a:off x="2593592" y="4235475"/>
            <a:ext cx="548613" cy="387900"/>
          </a:xfrm>
          <a:prstGeom prst="rect">
            <a:avLst/>
          </a:prstGeom>
          <a:noFill/>
          <a:ln>
            <a:noFill/>
          </a:ln>
        </p:spPr>
      </p:pic>
      <p:pic>
        <p:nvPicPr>
          <p:cNvPr id="265" name="Google Shape;265;p22"/>
          <p:cNvPicPr preferRelativeResize="0"/>
          <p:nvPr/>
        </p:nvPicPr>
        <p:blipFill>
          <a:blip r:embed="rId5">
            <a:alphaModFix/>
          </a:blip>
          <a:stretch>
            <a:fillRect/>
          </a:stretch>
        </p:blipFill>
        <p:spPr>
          <a:xfrm>
            <a:off x="968200" y="1340025"/>
            <a:ext cx="222350" cy="254125"/>
          </a:xfrm>
          <a:prstGeom prst="rect">
            <a:avLst/>
          </a:prstGeom>
          <a:noFill/>
          <a:ln>
            <a:noFill/>
          </a:ln>
        </p:spPr>
      </p:pic>
      <p:pic>
        <p:nvPicPr>
          <p:cNvPr id="266" name="Google Shape;266;p22"/>
          <p:cNvPicPr preferRelativeResize="0"/>
          <p:nvPr/>
        </p:nvPicPr>
        <p:blipFill>
          <a:blip r:embed="rId6">
            <a:alphaModFix/>
          </a:blip>
          <a:stretch>
            <a:fillRect/>
          </a:stretch>
        </p:blipFill>
        <p:spPr>
          <a:xfrm>
            <a:off x="4572000" y="1342129"/>
            <a:ext cx="157800" cy="229522"/>
          </a:xfrm>
          <a:prstGeom prst="rect">
            <a:avLst/>
          </a:prstGeom>
          <a:noFill/>
          <a:ln>
            <a:noFill/>
          </a:ln>
        </p:spPr>
      </p:pic>
      <p:sp>
        <p:nvSpPr>
          <p:cNvPr id="267" name="Google Shape;267;p22"/>
          <p:cNvSpPr txBox="1">
            <a:spLocks noGrp="1"/>
          </p:cNvSpPr>
          <p:nvPr>
            <p:ph type="body" idx="2"/>
          </p:nvPr>
        </p:nvSpPr>
        <p:spPr>
          <a:xfrm>
            <a:off x="4783650" y="33377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Conclusion</a:t>
            </a:r>
            <a:endParaRPr>
              <a:latin typeface="Oswald"/>
              <a:ea typeface="Oswald"/>
              <a:cs typeface="Oswald"/>
              <a:sym typeface="Oswald"/>
            </a:endParaRPr>
          </a:p>
          <a:p>
            <a:pPr marL="0" lvl="0" indent="0" algn="l" rtl="0">
              <a:spcBef>
                <a:spcPts val="1600"/>
              </a:spcBef>
              <a:spcAft>
                <a:spcPts val="0"/>
              </a:spcAft>
              <a:buNone/>
            </a:pPr>
            <a:r>
              <a:rPr lang="de">
                <a:latin typeface="Oswald"/>
                <a:ea typeface="Oswald"/>
                <a:cs typeface="Oswald"/>
                <a:sym typeface="Oswald"/>
              </a:rPr>
              <a:t>OSS Projects and Companies are </a:t>
            </a:r>
            <a:r>
              <a:rPr lang="de" b="1">
                <a:latin typeface="Oswald"/>
                <a:ea typeface="Oswald"/>
                <a:cs typeface="Oswald"/>
                <a:sym typeface="Oswald"/>
              </a:rPr>
              <a:t>closer entangled</a:t>
            </a:r>
            <a:r>
              <a:rPr lang="de">
                <a:latin typeface="Oswald"/>
                <a:ea typeface="Oswald"/>
                <a:cs typeface="Oswald"/>
                <a:sym typeface="Oswald"/>
              </a:rPr>
              <a:t> than initially anticipated.</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8" name="Google Shape;268;p22"/>
          <p:cNvPicPr preferRelativeResize="0"/>
          <p:nvPr/>
        </p:nvPicPr>
        <p:blipFill>
          <a:blip r:embed="rId7">
            <a:alphaModFix/>
          </a:blip>
          <a:stretch>
            <a:fillRect/>
          </a:stretch>
        </p:blipFill>
        <p:spPr>
          <a:xfrm>
            <a:off x="4595225" y="3411900"/>
            <a:ext cx="222353" cy="229524"/>
          </a:xfrm>
          <a:prstGeom prst="rect">
            <a:avLst/>
          </a:prstGeom>
          <a:noFill/>
          <a:ln>
            <a:noFill/>
          </a:ln>
        </p:spPr>
      </p:pic>
      <p:sp>
        <p:nvSpPr>
          <p:cNvPr id="269" name="Google Shape;269;p22"/>
          <p:cNvSpPr txBox="1"/>
          <p:nvPr/>
        </p:nvSpPr>
        <p:spPr>
          <a:xfrm>
            <a:off x="-100" y="1779100"/>
            <a:ext cx="3999900" cy="20277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Business Opportunity</a:t>
            </a:r>
            <a:r>
              <a:rPr lang="de">
                <a:solidFill>
                  <a:schemeClr val="dk2"/>
                </a:solidFill>
                <a:latin typeface="Oswald"/>
                <a:ea typeface="Oswald"/>
                <a:cs typeface="Oswald"/>
                <a:sym typeface="Oswald"/>
              </a:rPr>
              <a:t> through offering related </a:t>
            </a:r>
            <a:r>
              <a:rPr lang="de" b="1">
                <a:solidFill>
                  <a:schemeClr val="dk2"/>
                </a:solidFill>
                <a:latin typeface="Oswald"/>
                <a:ea typeface="Oswald"/>
                <a:cs typeface="Oswald"/>
                <a:sym typeface="Oswald"/>
              </a:rPr>
              <a:t>products and services </a:t>
            </a:r>
            <a:r>
              <a:rPr lang="de">
                <a:solidFill>
                  <a:schemeClr val="dk2"/>
                </a:solidFill>
                <a:latin typeface="Oswald"/>
                <a:ea typeface="Oswald"/>
                <a:cs typeface="Oswald"/>
                <a:sym typeface="Oswald"/>
              </a:rPr>
              <a:t>or indirectly through SaaS</a:t>
            </a:r>
            <a:endParaRPr>
              <a:solidFill>
                <a:schemeClr val="dk2"/>
              </a:solidFill>
              <a:latin typeface="Oswald"/>
              <a:ea typeface="Oswald"/>
              <a:cs typeface="Oswald"/>
              <a:sym typeface="Oswald"/>
            </a:endParaRPr>
          </a:p>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Software Quality</a:t>
            </a:r>
            <a:r>
              <a:rPr lang="de">
                <a:solidFill>
                  <a:schemeClr val="dk2"/>
                </a:solidFill>
                <a:latin typeface="Oswald"/>
                <a:ea typeface="Oswald"/>
                <a:cs typeface="Oswald"/>
                <a:sym typeface="Oswald"/>
              </a:rPr>
              <a:t> through the sheer numbers of contributors.</a:t>
            </a:r>
            <a:endParaRPr>
              <a:solidFill>
                <a:schemeClr val="dk2"/>
              </a:solidFill>
              <a:latin typeface="Oswald"/>
              <a:ea typeface="Oswald"/>
              <a:cs typeface="Oswald"/>
              <a:sym typeface="Oswald"/>
            </a:endParaRPr>
          </a:p>
          <a:p>
            <a:pPr marL="457200" lvl="0" indent="0" algn="l" rtl="0">
              <a:spcBef>
                <a:spcPts val="1600"/>
              </a:spcBef>
              <a:spcAft>
                <a:spcPts val="0"/>
              </a:spcAft>
              <a:buNone/>
            </a:pPr>
            <a:endParaRPr>
              <a:latin typeface="Oswald"/>
              <a:ea typeface="Oswald"/>
              <a:cs typeface="Oswald"/>
              <a:sym typeface="Oswald"/>
            </a:endParaRPr>
          </a:p>
          <a:p>
            <a:pPr marL="457200" lvl="0" indent="0" algn="l" rtl="0">
              <a:spcBef>
                <a:spcPts val="0"/>
              </a:spcBef>
              <a:spcAft>
                <a:spcPts val="0"/>
              </a:spcAft>
              <a:buNone/>
            </a:pPr>
            <a:r>
              <a:rPr lang="de" b="1">
                <a:latin typeface="Oswald"/>
                <a:ea typeface="Oswald"/>
                <a:cs typeface="Oswald"/>
                <a:sym typeface="Oswald"/>
              </a:rPr>
              <a:t>BUT:</a:t>
            </a:r>
            <a:r>
              <a:rPr lang="de">
                <a:latin typeface="Oswald"/>
                <a:ea typeface="Oswald"/>
                <a:cs typeface="Oswald"/>
                <a:sym typeface="Oswald"/>
              </a:rPr>
              <a:t> Strong engagement is necessary to maintain the health OSS project </a:t>
            </a:r>
            <a:endParaRPr>
              <a:latin typeface="Oswald"/>
              <a:ea typeface="Oswald"/>
              <a:cs typeface="Oswald"/>
              <a:sym typeface="Oswald"/>
            </a:endParaRPr>
          </a:p>
        </p:txBody>
      </p:sp>
      <p:sp>
        <p:nvSpPr>
          <p:cNvPr id="270" name="Google Shape;270;p22"/>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71" name="Google Shape;271;p22"/>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72" name="Google Shape;272;p22"/>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73" name="Google Shape;273;p22"/>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74" name="Google Shape;274;p22"/>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75" name="Google Shape;275;p22"/>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Source</a:t>
            </a:r>
            <a:endParaRPr>
              <a:latin typeface="Oswald"/>
              <a:ea typeface="Oswald"/>
              <a:cs typeface="Oswald"/>
              <a:sym typeface="Oswald"/>
            </a:endParaRPr>
          </a:p>
        </p:txBody>
      </p:sp>
      <p:sp>
        <p:nvSpPr>
          <p:cNvPr id="292" name="Google Shape;292;p24"/>
          <p:cNvSpPr txBox="1">
            <a:spLocks noGrp="1"/>
          </p:cNvSpPr>
          <p:nvPr>
            <p:ph type="body" idx="1"/>
          </p:nvPr>
        </p:nvSpPr>
        <p:spPr>
          <a:xfrm>
            <a:off x="271200" y="1166900"/>
            <a:ext cx="8648700" cy="3402300"/>
          </a:xfrm>
          <a:prstGeom prst="rect">
            <a:avLst/>
          </a:prstGeom>
        </p:spPr>
        <p:txBody>
          <a:bodyPr spcFirstLastPara="1" wrap="square" lIns="91425" tIns="91425" rIns="91425" bIns="91425" anchor="t" anchorCtr="0">
            <a:noAutofit/>
          </a:bodyPr>
          <a:lstStyle/>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Facebook. (2020). Open Source </a:t>
            </a:r>
            <a:r>
              <a:rPr lang="de" sz="1200" dirty="0" err="1">
                <a:solidFill>
                  <a:srgbClr val="000000"/>
                </a:solidFill>
                <a:latin typeface="Arial"/>
                <a:ea typeface="Arial"/>
                <a:cs typeface="Arial"/>
                <a:sym typeface="Arial"/>
              </a:rPr>
              <a:t>projects</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by</a:t>
            </a:r>
            <a:r>
              <a:rPr lang="de" sz="1200" dirty="0">
                <a:solidFill>
                  <a:srgbClr val="000000"/>
                </a:solidFill>
                <a:latin typeface="Arial"/>
                <a:ea typeface="Arial"/>
                <a:cs typeface="Arial"/>
                <a:sym typeface="Arial"/>
              </a:rPr>
              <a:t> Facebook. </a:t>
            </a:r>
            <a:r>
              <a:rPr lang="de" sz="1200" i="1" dirty="0">
                <a:solidFill>
                  <a:srgbClr val="000000"/>
                </a:solidFill>
                <a:latin typeface="Arial"/>
                <a:ea typeface="Arial"/>
                <a:cs typeface="Arial"/>
                <a:sym typeface="Arial"/>
              </a:rPr>
              <a:t>Facebook Open Source</a:t>
            </a:r>
            <a:r>
              <a:rPr lang="de" sz="1200" dirty="0">
                <a:solidFill>
                  <a:srgbClr val="000000"/>
                </a:solidFill>
                <a:latin typeface="Arial"/>
                <a:ea typeface="Arial"/>
                <a:cs typeface="Arial"/>
                <a:sym typeface="Arial"/>
              </a:rPr>
              <a:t>. </a:t>
            </a:r>
            <a:r>
              <a:rPr lang="de" sz="1200" u="sng"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https://opensource.facebook.com/projects</a:t>
            </a:r>
            <a:br>
              <a:rPr lang="de" sz="1200" dirty="0">
                <a:solidFill>
                  <a:srgbClr val="000000"/>
                </a:solidFill>
                <a:latin typeface="Arial"/>
                <a:ea typeface="Arial"/>
                <a:cs typeface="Arial"/>
                <a:sym typeface="Arial"/>
              </a:rPr>
            </a:br>
            <a:r>
              <a:rPr lang="de" sz="1200" u="sng" dirty="0">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https://en.wikipedia.org/wiki/PyTorch</a:t>
            </a:r>
            <a:endParaRPr sz="1200"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Zhou, M., </a:t>
            </a:r>
            <a:r>
              <a:rPr lang="de" sz="1200" dirty="0" err="1">
                <a:solidFill>
                  <a:srgbClr val="000000"/>
                </a:solidFill>
                <a:latin typeface="Arial"/>
                <a:ea typeface="Arial"/>
                <a:cs typeface="Arial"/>
                <a:sym typeface="Arial"/>
              </a:rPr>
              <a:t>Mockus</a:t>
            </a:r>
            <a:r>
              <a:rPr lang="de" sz="1200" dirty="0">
                <a:solidFill>
                  <a:srgbClr val="000000"/>
                </a:solidFill>
                <a:latin typeface="Arial"/>
                <a:ea typeface="Arial"/>
                <a:cs typeface="Arial"/>
                <a:sym typeface="Arial"/>
              </a:rPr>
              <a:t>, A., Ma, X., Zhang, L., &amp; Mei, H. (2016). </a:t>
            </a:r>
            <a:r>
              <a:rPr lang="de" sz="1200" dirty="0" err="1">
                <a:solidFill>
                  <a:srgbClr val="000000"/>
                </a:solidFill>
                <a:latin typeface="Arial"/>
                <a:ea typeface="Arial"/>
                <a:cs typeface="Arial"/>
                <a:sym typeface="Arial"/>
              </a:rPr>
              <a:t>Inflow</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and</a:t>
            </a:r>
            <a:r>
              <a:rPr lang="de" sz="1200" dirty="0">
                <a:solidFill>
                  <a:srgbClr val="000000"/>
                </a:solidFill>
                <a:latin typeface="Arial"/>
                <a:ea typeface="Arial"/>
                <a:cs typeface="Arial"/>
                <a:sym typeface="Arial"/>
              </a:rPr>
              <a:t> Retention in OSS Communities </a:t>
            </a:r>
            <a:r>
              <a:rPr lang="de" sz="1200" dirty="0" err="1">
                <a:solidFill>
                  <a:srgbClr val="000000"/>
                </a:solidFill>
                <a:latin typeface="Arial"/>
                <a:ea typeface="Arial"/>
                <a:cs typeface="Arial"/>
                <a:sym typeface="Arial"/>
              </a:rPr>
              <a:t>with</a:t>
            </a:r>
            <a:r>
              <a:rPr lang="de" sz="1200" dirty="0">
                <a:solidFill>
                  <a:srgbClr val="000000"/>
                </a:solidFill>
                <a:latin typeface="Arial"/>
                <a:ea typeface="Arial"/>
                <a:cs typeface="Arial"/>
                <a:sym typeface="Arial"/>
              </a:rPr>
              <a:t> Commercial Involvement: A Case Study of </a:t>
            </a:r>
            <a:r>
              <a:rPr lang="de" sz="1200" dirty="0" err="1">
                <a:solidFill>
                  <a:srgbClr val="000000"/>
                </a:solidFill>
                <a:latin typeface="Arial"/>
                <a:ea typeface="Arial"/>
                <a:cs typeface="Arial"/>
                <a:sym typeface="Arial"/>
              </a:rPr>
              <a:t>Three</a:t>
            </a:r>
            <a:r>
              <a:rPr lang="de" sz="1200" dirty="0">
                <a:solidFill>
                  <a:srgbClr val="000000"/>
                </a:solidFill>
                <a:latin typeface="Arial"/>
                <a:ea typeface="Arial"/>
                <a:cs typeface="Arial"/>
                <a:sym typeface="Arial"/>
              </a:rPr>
              <a:t> Hybrid Projects. </a:t>
            </a:r>
            <a:r>
              <a:rPr lang="de" sz="1200" i="1" dirty="0">
                <a:solidFill>
                  <a:srgbClr val="000000"/>
                </a:solidFill>
                <a:latin typeface="Arial"/>
                <a:ea typeface="Arial"/>
                <a:cs typeface="Arial"/>
                <a:sym typeface="Arial"/>
              </a:rPr>
              <a:t>ACM Transactions on Software Engineering </a:t>
            </a:r>
            <a:r>
              <a:rPr lang="de" sz="1200" i="1" dirty="0" err="1">
                <a:solidFill>
                  <a:srgbClr val="000000"/>
                </a:solidFill>
                <a:latin typeface="Arial"/>
                <a:ea typeface="Arial"/>
                <a:cs typeface="Arial"/>
                <a:sym typeface="Arial"/>
              </a:rPr>
              <a:t>and</a:t>
            </a:r>
            <a:r>
              <a:rPr lang="de" sz="1200" i="1" dirty="0">
                <a:solidFill>
                  <a:srgbClr val="000000"/>
                </a:solidFill>
                <a:latin typeface="Arial"/>
                <a:ea typeface="Arial"/>
                <a:cs typeface="Arial"/>
                <a:sym typeface="Arial"/>
              </a:rPr>
              <a:t> </a:t>
            </a:r>
            <a:r>
              <a:rPr lang="de" sz="1200" i="1" dirty="0" err="1">
                <a:solidFill>
                  <a:srgbClr val="000000"/>
                </a:solidFill>
                <a:latin typeface="Arial"/>
                <a:ea typeface="Arial"/>
                <a:cs typeface="Arial"/>
                <a:sym typeface="Arial"/>
              </a:rPr>
              <a:t>Methodology</a:t>
            </a:r>
            <a:r>
              <a:rPr lang="de" sz="1200" dirty="0">
                <a:solidFill>
                  <a:srgbClr val="000000"/>
                </a:solidFill>
                <a:latin typeface="Arial"/>
                <a:ea typeface="Arial"/>
                <a:cs typeface="Arial"/>
                <a:sym typeface="Arial"/>
              </a:rPr>
              <a:t>, </a:t>
            </a:r>
            <a:r>
              <a:rPr lang="de" sz="1200" i="1" dirty="0">
                <a:solidFill>
                  <a:srgbClr val="000000"/>
                </a:solidFill>
                <a:latin typeface="Arial"/>
                <a:ea typeface="Arial"/>
                <a:cs typeface="Arial"/>
                <a:sym typeface="Arial"/>
              </a:rPr>
              <a:t>25</a:t>
            </a:r>
            <a:r>
              <a:rPr lang="de" sz="1200" dirty="0">
                <a:solidFill>
                  <a:srgbClr val="000000"/>
                </a:solidFill>
                <a:latin typeface="Arial"/>
                <a:ea typeface="Arial"/>
                <a:cs typeface="Arial"/>
                <a:sym typeface="Arial"/>
              </a:rPr>
              <a:t>(2), 1–29. https://</a:t>
            </a:r>
            <a:r>
              <a:rPr lang="de" sz="1200" dirty="0" err="1">
                <a:solidFill>
                  <a:srgbClr val="000000"/>
                </a:solidFill>
                <a:latin typeface="Arial"/>
                <a:ea typeface="Arial"/>
                <a:cs typeface="Arial"/>
                <a:sym typeface="Arial"/>
              </a:rPr>
              <a:t>doi.org</a:t>
            </a:r>
            <a:r>
              <a:rPr lang="de" sz="1200" dirty="0">
                <a:solidFill>
                  <a:srgbClr val="000000"/>
                </a:solidFill>
                <a:latin typeface="Arial"/>
                <a:ea typeface="Arial"/>
                <a:cs typeface="Arial"/>
                <a:sym typeface="Arial"/>
              </a:rPr>
              <a:t>/10.1145/2876443</a:t>
            </a:r>
            <a:endParaRPr sz="1200" b="1"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800" dirty="0">
                <a:solidFill>
                  <a:schemeClr val="dk1"/>
                </a:solidFill>
                <a:latin typeface="Oswald"/>
                <a:ea typeface="Oswald"/>
                <a:cs typeface="Oswald"/>
                <a:sym typeface="Oswald"/>
              </a:rPr>
              <a:t>Weblinks</a:t>
            </a:r>
            <a:endParaRPr sz="1800" dirty="0">
              <a:solidFill>
                <a:schemeClr val="dk1"/>
              </a:solidFill>
              <a:latin typeface="Oswald"/>
              <a:ea typeface="Oswald"/>
              <a:cs typeface="Oswald"/>
              <a:sym typeface="Oswald"/>
            </a:endParaRPr>
          </a:p>
          <a:p>
            <a:pPr marL="0" lvl="0" indent="0" algn="l" rtl="0">
              <a:lnSpc>
                <a:spcPct val="150000"/>
              </a:lnSpc>
              <a:spcBef>
                <a:spcPts val="1600"/>
              </a:spcBef>
              <a:spcAft>
                <a:spcPts val="0"/>
              </a:spcAft>
              <a:buNone/>
            </a:pPr>
            <a:r>
              <a:rPr lang="de" sz="1200" dirty="0">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https://engineering.fb.com/2020/01/13/open-source/open-source-2019/</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https://www.statista.com/statistics/270805/projected-revenue-of-open-source-software-since-2008/</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https://www.cbinsights.com/research/report/future-open-source/</a:t>
            </a:r>
            <a:endParaRPr sz="1200" dirty="0">
              <a:solidFill>
                <a:srgbClr val="000000"/>
              </a:solidFill>
              <a:latin typeface="Arial"/>
              <a:ea typeface="Arial"/>
              <a:cs typeface="Arial"/>
              <a:sym typeface="Arial"/>
            </a:endParaRPr>
          </a:p>
          <a:p>
            <a:pPr marL="0" lvl="0" indent="0" algn="l" rtl="0">
              <a:spcBef>
                <a:spcPts val="1600"/>
              </a:spcBef>
              <a:spcAft>
                <a:spcPts val="0"/>
              </a:spcAft>
              <a:buNone/>
            </a:pPr>
            <a:endParaRPr sz="1700" dirty="0">
              <a:solidFill>
                <a:schemeClr val="dk1"/>
              </a:solidFill>
              <a:latin typeface="Oswald"/>
              <a:ea typeface="Oswald"/>
              <a:cs typeface="Oswald"/>
              <a:sym typeface="Oswald"/>
            </a:endParaRPr>
          </a:p>
          <a:p>
            <a:pPr marL="0" lvl="0" indent="0" algn="l" rtl="0">
              <a:spcBef>
                <a:spcPts val="1600"/>
              </a:spcBef>
              <a:spcAft>
                <a:spcPts val="1600"/>
              </a:spcAft>
              <a:buNone/>
            </a:pPr>
            <a:endParaRPr dirty="0">
              <a:latin typeface="Oswald"/>
              <a:ea typeface="Oswald"/>
              <a:cs typeface="Oswald"/>
              <a:sym typeface="Oswald"/>
            </a:endParaRPr>
          </a:p>
        </p:txBody>
      </p:sp>
      <p:sp>
        <p:nvSpPr>
          <p:cNvPr id="293" name="Google Shape;293;p24"/>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94" name="Google Shape;294;p24"/>
          <p:cNvSpPr/>
          <p:nvPr/>
        </p:nvSpPr>
        <p:spPr>
          <a:xfrm>
            <a:off x="6660591" y="97080"/>
            <a:ext cx="21165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95" name="Google Shape;295;p24"/>
          <p:cNvSpPr/>
          <p:nvPr/>
        </p:nvSpPr>
        <p:spPr>
          <a:xfrm>
            <a:off x="311700" y="99741"/>
            <a:ext cx="21165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96" name="Google Shape;296;p24"/>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97" name="Google Shape;297;p24"/>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31"/>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RESULTS FROM CASE STUDIES: </a:t>
            </a:r>
            <a:r>
              <a:rPr lang="de">
                <a:solidFill>
                  <a:srgbClr val="FF0000"/>
                </a:solidFill>
                <a:latin typeface="Oswald"/>
                <a:ea typeface="Oswald"/>
                <a:cs typeface="Oswald"/>
                <a:sym typeface="Oswald"/>
              </a:rPr>
              <a:t>PYTORCH &amp; REACT</a:t>
            </a:r>
            <a:endParaRPr>
              <a:solidFill>
                <a:srgbClr val="FF0000"/>
              </a:solidFill>
              <a:latin typeface="Oswald"/>
              <a:ea typeface="Oswald"/>
              <a:cs typeface="Oswald"/>
              <a:sym typeface="Oswald"/>
            </a:endParaRPr>
          </a:p>
        </p:txBody>
      </p:sp>
      <p:sp>
        <p:nvSpPr>
          <p:cNvPr id="339" name="Google Shape;339;p3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0" name="Google Shape;340;p31"/>
          <p:cNvSpPr/>
          <p:nvPr/>
        </p:nvSpPr>
        <p:spPr>
          <a:xfrm>
            <a:off x="6660591" y="9708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341" name="Google Shape;341;p31"/>
          <p:cNvSpPr/>
          <p:nvPr/>
        </p:nvSpPr>
        <p:spPr>
          <a:xfrm>
            <a:off x="311700" y="99741"/>
            <a:ext cx="21165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342" name="Google Shape;342;p31"/>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343" name="Google Shape;343;p31"/>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344" name="Google Shape;344;p31"/>
          <p:cNvSpPr/>
          <p:nvPr/>
        </p:nvSpPr>
        <p:spPr>
          <a:xfrm>
            <a:off x="311700"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at 1.7.0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 27Oct20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Only 4 months after 1.6.0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Strong SQ indicator</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Release in 2013 </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First version in 2016</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Since then v. 17</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Continous improvement, good SQ</a:t>
            </a:r>
            <a:endParaRPr>
              <a:solidFill>
                <a:srgbClr val="FFFFFF"/>
              </a:solidFill>
              <a:latin typeface="Oswald"/>
              <a:ea typeface="Oswald"/>
              <a:cs typeface="Oswald"/>
              <a:sym typeface="Oswald"/>
            </a:endParaRPr>
          </a:p>
        </p:txBody>
      </p:sp>
      <p:sp>
        <p:nvSpPr>
          <p:cNvPr id="345" name="Google Shape;345;p31"/>
          <p:cNvSpPr/>
          <p:nvPr/>
        </p:nvSpPr>
        <p:spPr>
          <a:xfrm>
            <a:off x="2021749"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9/10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10/10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6" name="Google Shape;346;p31"/>
          <p:cNvSpPr/>
          <p:nvPr/>
        </p:nvSpPr>
        <p:spPr>
          <a:xfrm>
            <a:off x="3731798"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Created within the OSS community</a:t>
            </a:r>
            <a:br>
              <a:rPr lang="de">
                <a:solidFill>
                  <a:srgbClr val="FFFFFF"/>
                </a:solidFill>
                <a:latin typeface="Oswald"/>
                <a:ea typeface="Oswald"/>
                <a:cs typeface="Oswald"/>
                <a:sym typeface="Oswald"/>
              </a:rPr>
            </a:br>
            <a:r>
              <a:rPr lang="de">
                <a:solidFill>
                  <a:srgbClr val="FFFFFF"/>
                </a:solidFill>
                <a:latin typeface="Oswald"/>
                <a:ea typeface="Oswald"/>
                <a:cs typeface="Oswald"/>
                <a:sym typeface="Oswald"/>
              </a:rPr>
              <a:t>BO for FB as ad analytics and showcasing improved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Project existance based on unique problems of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BO for other companies in areas of web and mobile dev</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7" name="Google Shape;347;p31"/>
          <p:cNvSpPr/>
          <p:nvPr/>
        </p:nvSpPr>
        <p:spPr>
          <a:xfrm>
            <a:off x="5441847"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None</a:t>
            </a:r>
            <a:endParaRPr>
              <a:solidFill>
                <a:srgbClr val="FFFFFF"/>
              </a:solidFill>
              <a:latin typeface="Oswald"/>
              <a:ea typeface="Oswald"/>
              <a:cs typeface="Oswald"/>
              <a:sym typeface="Oswald"/>
            </a:endParaRPr>
          </a:p>
        </p:txBody>
      </p:sp>
      <p:sp>
        <p:nvSpPr>
          <p:cNvPr id="348" name="Google Shape;348;p31"/>
          <p:cNvSpPr/>
          <p:nvPr/>
        </p:nvSpPr>
        <p:spPr>
          <a:xfrm>
            <a:off x="7151897"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Is built on three frameworks, thus no new external innovation was generated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Provided companies with an important web &amp; mobile development tool</a:t>
            </a:r>
            <a:endParaRPr>
              <a:solidFill>
                <a:srgbClr val="FFFFFF"/>
              </a:solidFill>
              <a:latin typeface="Oswald"/>
              <a:ea typeface="Oswald"/>
              <a:cs typeface="Oswald"/>
              <a:sym typeface="Oswald"/>
            </a:endParaRPr>
          </a:p>
        </p:txBody>
      </p:sp>
      <p:sp>
        <p:nvSpPr>
          <p:cNvPr id="349" name="Google Shape;349;p31"/>
          <p:cNvSpPr/>
          <p:nvPr/>
        </p:nvSpPr>
        <p:spPr>
          <a:xfrm>
            <a:off x="311700"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Software Quality</a:t>
            </a:r>
            <a:endParaRPr>
              <a:solidFill>
                <a:srgbClr val="FFFFFF"/>
              </a:solidFill>
              <a:latin typeface="Oswald"/>
              <a:ea typeface="Oswald"/>
              <a:cs typeface="Oswald"/>
              <a:sym typeface="Oswald"/>
            </a:endParaRPr>
          </a:p>
        </p:txBody>
      </p:sp>
      <p:sp>
        <p:nvSpPr>
          <p:cNvPr id="350" name="Google Shape;350;p31"/>
          <p:cNvSpPr/>
          <p:nvPr/>
        </p:nvSpPr>
        <p:spPr>
          <a:xfrm>
            <a:off x="2021749"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Outside Technical Support</a:t>
            </a:r>
            <a:endParaRPr>
              <a:solidFill>
                <a:schemeClr val="lt2"/>
              </a:solidFill>
              <a:latin typeface="Oswald"/>
              <a:ea typeface="Oswald"/>
              <a:cs typeface="Oswald"/>
              <a:sym typeface="Oswald"/>
            </a:endParaRPr>
          </a:p>
        </p:txBody>
      </p:sp>
      <p:sp>
        <p:nvSpPr>
          <p:cNvPr id="351" name="Google Shape;351;p31"/>
          <p:cNvSpPr/>
          <p:nvPr/>
        </p:nvSpPr>
        <p:spPr>
          <a:xfrm>
            <a:off x="3731798"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Business Opportunity</a:t>
            </a:r>
            <a:endParaRPr>
              <a:solidFill>
                <a:srgbClr val="FFFFFF"/>
              </a:solidFill>
              <a:latin typeface="Oswald"/>
              <a:ea typeface="Oswald"/>
              <a:cs typeface="Oswald"/>
              <a:sym typeface="Oswald"/>
            </a:endParaRPr>
          </a:p>
        </p:txBody>
      </p:sp>
      <p:sp>
        <p:nvSpPr>
          <p:cNvPr id="352" name="Google Shape;352;p31"/>
          <p:cNvSpPr/>
          <p:nvPr/>
        </p:nvSpPr>
        <p:spPr>
          <a:xfrm>
            <a:off x="5441847"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Business Model</a:t>
            </a:r>
            <a:endParaRPr>
              <a:solidFill>
                <a:schemeClr val="lt2"/>
              </a:solidFill>
              <a:latin typeface="Oswald"/>
              <a:ea typeface="Oswald"/>
              <a:cs typeface="Oswald"/>
              <a:sym typeface="Oswald"/>
            </a:endParaRPr>
          </a:p>
        </p:txBody>
      </p:sp>
      <p:sp>
        <p:nvSpPr>
          <p:cNvPr id="353" name="Google Shape;353;p31"/>
          <p:cNvSpPr/>
          <p:nvPr/>
        </p:nvSpPr>
        <p:spPr>
          <a:xfrm>
            <a:off x="7151897"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External Innovation</a:t>
            </a:r>
            <a:endParaRPr>
              <a:solidFill>
                <a:srgbClr val="FFFFFF"/>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3331078015"/>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1973</Words>
  <Application>Microsoft Macintosh PowerPoint</Application>
  <PresentationFormat>Bildschirmpräsentation (16:9)</PresentationFormat>
  <Paragraphs>458</Paragraphs>
  <Slides>36</Slides>
  <Notes>35</Notes>
  <HiddenSlides>7</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36</vt:i4>
      </vt:variant>
    </vt:vector>
  </HeadingPairs>
  <TitlesOfParts>
    <vt:vector size="40" baseType="lpstr">
      <vt:lpstr>Roboto</vt:lpstr>
      <vt:lpstr>Arial</vt:lpstr>
      <vt:lpstr>Oswald</vt:lpstr>
      <vt:lpstr>Geometric</vt:lpstr>
      <vt:lpstr>PowerPoint-Präsentation</vt:lpstr>
      <vt:lpstr>Team</vt:lpstr>
      <vt:lpstr>AGENDA</vt:lpstr>
      <vt:lpstr>Visuelle Exploration &amp; Datenbereinigung</vt:lpstr>
      <vt:lpstr>Problemstellung</vt:lpstr>
      <vt:lpstr>Visuelle Exploration</vt:lpstr>
      <vt:lpstr>Visuelle Exploration</vt:lpstr>
      <vt:lpstr>Datenbereinigung</vt:lpstr>
      <vt:lpstr>Kennzahlen und Reporting</vt:lpstr>
      <vt:lpstr>Kosten und Umsatz von Instafreight  in 2018 bis 2020 (in €) </vt:lpstr>
      <vt:lpstr>Visuelle Exploration</vt:lpstr>
      <vt:lpstr>Visuelle Exploration</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vt:lpstr>
      <vt:lpstr>2. Korrelation</vt:lpstr>
      <vt:lpstr>Dashboard</vt:lpstr>
      <vt:lpstr>1. Dashboard</vt:lpstr>
      <vt:lpstr>2. Dashboard</vt:lpstr>
      <vt:lpstr>Erkenntnisse und Vorschläge</vt:lpstr>
      <vt:lpstr>Danke für Eure Aufmerksamkeit</vt:lpstr>
      <vt:lpstr>Back Up</vt:lpstr>
      <vt:lpstr>Benno Feedback ..</vt:lpstr>
      <vt:lpstr>Margin CSV Forecast abgebildet</vt:lpstr>
      <vt:lpstr>PowerPoint-Präsentation</vt:lpstr>
      <vt:lpstr>Concept Model</vt:lpstr>
      <vt:lpstr>Case Studies Approach </vt:lpstr>
      <vt:lpstr>Results - Reasons for Companies to Invest into OSS Projects</vt:lpstr>
      <vt:lpstr>What are the challenges for companies to invest into OSS projects?</vt:lpstr>
      <vt:lpstr>SUMMARY</vt:lpstr>
      <vt:lpstr>Source</vt:lpstr>
      <vt:lpstr>RESULTS FROM CASE STUDIES: PYTORCH &amp; REACT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101</cp:revision>
  <dcterms:modified xsi:type="dcterms:W3CDTF">2021-02-15T15:16:56Z</dcterms:modified>
</cp:coreProperties>
</file>